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411" r:id="rId2"/>
    <p:sldId id="291" r:id="rId3"/>
    <p:sldId id="274" r:id="rId4"/>
    <p:sldId id="289" r:id="rId5"/>
    <p:sldId id="293" r:id="rId6"/>
    <p:sldId id="307" r:id="rId7"/>
    <p:sldId id="308" r:id="rId8"/>
    <p:sldId id="276" r:id="rId9"/>
    <p:sldId id="280" r:id="rId10"/>
    <p:sldId id="296" r:id="rId11"/>
    <p:sldId id="297" r:id="rId12"/>
    <p:sldId id="298" r:id="rId13"/>
    <p:sldId id="299" r:id="rId14"/>
    <p:sldId id="282" r:id="rId15"/>
    <p:sldId id="309" r:id="rId16"/>
    <p:sldId id="300" r:id="rId17"/>
    <p:sldId id="301" r:id="rId18"/>
    <p:sldId id="322" r:id="rId19"/>
    <p:sldId id="323" r:id="rId20"/>
    <p:sldId id="264" r:id="rId21"/>
    <p:sldId id="285" r:id="rId22"/>
    <p:sldId id="312" r:id="rId23"/>
    <p:sldId id="324" r:id="rId24"/>
    <p:sldId id="303" r:id="rId25"/>
    <p:sldId id="320" r:id="rId26"/>
    <p:sldId id="304" r:id="rId27"/>
    <p:sldId id="315" r:id="rId28"/>
    <p:sldId id="316" r:id="rId29"/>
    <p:sldId id="317" r:id="rId30"/>
    <p:sldId id="318" r:id="rId31"/>
    <p:sldId id="319" r:id="rId32"/>
    <p:sldId id="302" r:id="rId33"/>
    <p:sldId id="410" r:id="rId34"/>
    <p:sldId id="30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66CC"/>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1363" autoAdjust="0"/>
  </p:normalViewPr>
  <p:slideViewPr>
    <p:cSldViewPr snapToGrid="0">
      <p:cViewPr varScale="1">
        <p:scale>
          <a:sx n="76" d="100"/>
          <a:sy n="76" d="100"/>
        </p:scale>
        <p:origin x="1188" y="64"/>
      </p:cViewPr>
      <p:guideLst/>
    </p:cSldViewPr>
  </p:slideViewPr>
  <p:notesTextViewPr>
    <p:cViewPr>
      <p:scale>
        <a:sx n="1" d="1"/>
        <a:sy n="1" d="1"/>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5063AB8-8AA7-4DD0-821F-D81663DA8F90}">
      <dgm:prSet custT="1"/>
      <dgm:spPr/>
      <dgm:t>
        <a:bodyPr/>
        <a:lstStyle/>
        <a:p>
          <a:r>
            <a:rPr lang="es-CR" sz="16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a:p>
      </dgm:t>
    </dgm:pt>
    <dgm:pt modelId="{DD2BC8FE-0ED8-42A5-9947-9840CA1F5D27}" type="parTrans" cxnId="{FB6833B3-4B0F-4888-895F-14CF9FAA7EE7}">
      <dgm:prSet/>
      <dgm:spPr/>
      <dgm:t>
        <a:bodyPr/>
        <a:lstStyle/>
        <a:p>
          <a:endParaRPr lang="en-US" sz="1600"/>
        </a:p>
      </dgm:t>
    </dgm:pt>
    <dgm:pt modelId="{A1919FCF-A39B-4DF3-A239-1DDDE80DAE08}" type="sibTrans" cxnId="{FB6833B3-4B0F-4888-895F-14CF9FAA7EE7}">
      <dgm:prSet/>
      <dgm:spPr/>
      <dgm:t>
        <a:bodyPr/>
        <a:lstStyle/>
        <a:p>
          <a:endParaRPr lang="en-US" sz="1600"/>
        </a:p>
      </dgm:t>
    </dgm:pt>
    <dgm:pt modelId="{C6C5872F-341F-46F8-82C3-46CDB839CAAE}">
      <dgm:prSet custT="1"/>
      <dgm:spPr/>
      <dgm:t>
        <a:bodyPr/>
        <a:lstStyle/>
        <a:p>
          <a:r>
            <a:rPr lang="es-CR" sz="1600" dirty="0"/>
            <a:t>La RSF es parte importante de la arquitectura del sistema financiero de un país que requiere,  además,  un  ordenamiento  jurídico  transparente,  instituciones  de  supervisión  y  control efectivas,  un  entorno  macroeconómico  adecuado  y seguro, además de sólidas  instituciones  financieras. </a:t>
          </a:r>
          <a:endParaRPr lang="en-US" sz="1600" dirty="0"/>
        </a:p>
      </dgm:t>
    </dgm:pt>
    <dgm:pt modelId="{4BE4EE92-6215-4451-835A-782397D0AC73}" type="parTrans" cxnId="{F36CD067-F780-4533-928C-6128B21A4E0A}">
      <dgm:prSet/>
      <dgm:spPr/>
      <dgm:t>
        <a:bodyPr/>
        <a:lstStyle/>
        <a:p>
          <a:endParaRPr lang="en-US" sz="1600"/>
        </a:p>
      </dgm:t>
    </dgm:pt>
    <dgm:pt modelId="{FB0AFE37-3496-492C-8A90-851AD99AD313}" type="sibTrans" cxnId="{F36CD067-F780-4533-928C-6128B21A4E0A}">
      <dgm:prSet/>
      <dgm:spPr/>
      <dgm:t>
        <a:bodyPr/>
        <a:lstStyle/>
        <a:p>
          <a:endParaRPr lang="en-US" sz="1600"/>
        </a:p>
      </dgm:t>
    </dgm:pt>
    <dgm:pt modelId="{8ED4938A-4D0F-45C3-852D-7E8AE0795915}">
      <dgm:prSet custT="1"/>
      <dgm:spPr/>
      <dgm:t>
        <a:bodyPr/>
        <a:lstStyle/>
        <a:p>
          <a:r>
            <a:rPr lang="es-CR" sz="1600" dirty="0"/>
            <a:t>Para  contar  con  un  sistema  financiero  estable  y  eficiente  que  sea  un  instrumento  para  el desarrollo  económico  y  social de un país,  estas  partes  deben  cumplir  altos  estándares  de  calidad  e interactuar armoniosamente. </a:t>
          </a:r>
          <a:endParaRPr lang="en-US" sz="1600" dirty="0"/>
        </a:p>
      </dgm:t>
    </dgm:pt>
    <dgm:pt modelId="{3BB1C0A5-27D2-464D-8B3B-820EED89428A}" type="parTrans" cxnId="{83A74568-F1E4-4DBC-ABA0-B8DB46CA9132}">
      <dgm:prSet/>
      <dgm:spPr/>
      <dgm:t>
        <a:bodyPr/>
        <a:lstStyle/>
        <a:p>
          <a:endParaRPr lang="en-US" sz="1600"/>
        </a:p>
      </dgm:t>
    </dgm:pt>
    <dgm:pt modelId="{77766112-9260-4908-A5B5-D2DA349340E1}" type="sibTrans" cxnId="{83A74568-F1E4-4DBC-ABA0-B8DB46CA9132}">
      <dgm:prSet/>
      <dgm:spPr/>
      <dgm:t>
        <a:bodyPr/>
        <a:lstStyle/>
        <a:p>
          <a:endParaRPr lang="en-US" sz="1600"/>
        </a:p>
      </dgm:t>
    </dgm:pt>
    <dgm:pt modelId="{34178E8C-4289-4BDA-9BB9-7AB6909B9DA5}" type="pres">
      <dgm:prSet presAssocID="{2D381227-A008-4DA5-B76E-63D15E771D49}" presName="vert0" presStyleCnt="0">
        <dgm:presLayoutVars>
          <dgm:dir/>
          <dgm:animOne val="branch"/>
          <dgm:animLvl val="lvl"/>
        </dgm:presLayoutVars>
      </dgm:prSet>
      <dgm:spPr/>
    </dgm:pt>
    <dgm:pt modelId="{C4568E11-C661-4936-889E-0F52EEE5D509}" type="pres">
      <dgm:prSet presAssocID="{75063AB8-8AA7-4DD0-821F-D81663DA8F90}" presName="thickLine" presStyleLbl="alignNode1" presStyleIdx="0" presStyleCnt="3"/>
      <dgm:spPr/>
    </dgm:pt>
    <dgm:pt modelId="{5B94702C-A0B1-4855-ACD5-26B8306D8263}" type="pres">
      <dgm:prSet presAssocID="{75063AB8-8AA7-4DD0-821F-D81663DA8F90}" presName="horz1" presStyleCnt="0"/>
      <dgm:spPr/>
    </dgm:pt>
    <dgm:pt modelId="{3BA461C6-B8DF-40A9-8987-CE3631CAC853}" type="pres">
      <dgm:prSet presAssocID="{75063AB8-8AA7-4DD0-821F-D81663DA8F90}" presName="tx1" presStyleLbl="revTx" presStyleIdx="0" presStyleCnt="3"/>
      <dgm:spPr/>
    </dgm:pt>
    <dgm:pt modelId="{4E22D50A-8073-49E9-8B16-A91926B9DE48}" type="pres">
      <dgm:prSet presAssocID="{75063AB8-8AA7-4DD0-821F-D81663DA8F90}" presName="vert1" presStyleCnt="0"/>
      <dgm:spPr/>
    </dgm:pt>
    <dgm:pt modelId="{F3335D48-F1AE-4B09-8432-ED47D10E5860}" type="pres">
      <dgm:prSet presAssocID="{C6C5872F-341F-46F8-82C3-46CDB839CAAE}" presName="thickLine" presStyleLbl="alignNode1" presStyleIdx="1" presStyleCnt="3"/>
      <dgm:spPr/>
    </dgm:pt>
    <dgm:pt modelId="{32592D20-B5D6-4BA5-AE6F-670D285FFC57}" type="pres">
      <dgm:prSet presAssocID="{C6C5872F-341F-46F8-82C3-46CDB839CAAE}" presName="horz1" presStyleCnt="0"/>
      <dgm:spPr/>
    </dgm:pt>
    <dgm:pt modelId="{A4CC4898-FF70-4F82-B212-1C8A16C67D04}" type="pres">
      <dgm:prSet presAssocID="{C6C5872F-341F-46F8-82C3-46CDB839CAAE}" presName="tx1" presStyleLbl="revTx" presStyleIdx="1" presStyleCnt="3"/>
      <dgm:spPr/>
    </dgm:pt>
    <dgm:pt modelId="{31B6F0CB-4124-4C0E-B808-3503CA498842}" type="pres">
      <dgm:prSet presAssocID="{C6C5872F-341F-46F8-82C3-46CDB839CAAE}" presName="vert1" presStyleCnt="0"/>
      <dgm:spPr/>
    </dgm:pt>
    <dgm:pt modelId="{722E296F-9864-458B-B637-337026D16331}" type="pres">
      <dgm:prSet presAssocID="{8ED4938A-4D0F-45C3-852D-7E8AE0795915}" presName="thickLine" presStyleLbl="alignNode1" presStyleIdx="2" presStyleCnt="3"/>
      <dgm:spPr/>
    </dgm:pt>
    <dgm:pt modelId="{8DD2B91F-D201-4AA6-9306-BA5D4F1A4646}" type="pres">
      <dgm:prSet presAssocID="{8ED4938A-4D0F-45C3-852D-7E8AE0795915}" presName="horz1" presStyleCnt="0"/>
      <dgm:spPr/>
    </dgm:pt>
    <dgm:pt modelId="{34FEBC01-F235-472D-9CBC-A3DEB23E7F4D}" type="pres">
      <dgm:prSet presAssocID="{8ED4938A-4D0F-45C3-852D-7E8AE0795915}" presName="tx1" presStyleLbl="revTx" presStyleIdx="2" presStyleCnt="3"/>
      <dgm:spPr/>
    </dgm:pt>
    <dgm:pt modelId="{52016469-7972-4CA3-96EB-DB72F0337020}" type="pres">
      <dgm:prSet presAssocID="{8ED4938A-4D0F-45C3-852D-7E8AE0795915}" presName="vert1" presStyleCnt="0"/>
      <dgm:spPr/>
    </dgm:pt>
  </dgm:ptLst>
  <dgm:cxnLst>
    <dgm:cxn modelId="{5EEC2819-F9AA-4D87-A879-7DCC71031F5C}" type="presOf" srcId="{C6C5872F-341F-46F8-82C3-46CDB839CAAE}" destId="{A4CC4898-FF70-4F82-B212-1C8A16C67D04}" srcOrd="0" destOrd="0" presId="urn:microsoft.com/office/officeart/2008/layout/LinedList"/>
    <dgm:cxn modelId="{3F991B3C-B75F-40F6-AA0F-8DDE686F03C6}" type="presOf" srcId="{75063AB8-8AA7-4DD0-821F-D81663DA8F90}" destId="{3BA461C6-B8DF-40A9-8987-CE3631CAC853}" srcOrd="0" destOrd="0" presId="urn:microsoft.com/office/officeart/2008/layout/LinedList"/>
    <dgm:cxn modelId="{F36CD067-F780-4533-928C-6128B21A4E0A}" srcId="{2D381227-A008-4DA5-B76E-63D15E771D49}" destId="{C6C5872F-341F-46F8-82C3-46CDB839CAAE}" srcOrd="1" destOrd="0" parTransId="{4BE4EE92-6215-4451-835A-782397D0AC73}" sibTransId="{FB0AFE37-3496-492C-8A90-851AD99AD313}"/>
    <dgm:cxn modelId="{83A74568-F1E4-4DBC-ABA0-B8DB46CA9132}" srcId="{2D381227-A008-4DA5-B76E-63D15E771D49}" destId="{8ED4938A-4D0F-45C3-852D-7E8AE0795915}" srcOrd="2" destOrd="0" parTransId="{3BB1C0A5-27D2-464D-8B3B-820EED89428A}" sibTransId="{77766112-9260-4908-A5B5-D2DA349340E1}"/>
    <dgm:cxn modelId="{7388C771-4215-407D-837C-60FBC091FD09}" type="presOf" srcId="{8ED4938A-4D0F-45C3-852D-7E8AE0795915}" destId="{34FEBC01-F235-472D-9CBC-A3DEB23E7F4D}" srcOrd="0" destOrd="0" presId="urn:microsoft.com/office/officeart/2008/layout/LinedList"/>
    <dgm:cxn modelId="{DAA31AAB-601A-459B-909A-7FBAE6350F92}" type="presOf" srcId="{2D381227-A008-4DA5-B76E-63D15E771D49}" destId="{34178E8C-4289-4BDA-9BB9-7AB6909B9DA5}" srcOrd="0" destOrd="0" presId="urn:microsoft.com/office/officeart/2008/layout/LinedList"/>
    <dgm:cxn modelId="{FB6833B3-4B0F-4888-895F-14CF9FAA7EE7}" srcId="{2D381227-A008-4DA5-B76E-63D15E771D49}" destId="{75063AB8-8AA7-4DD0-821F-D81663DA8F90}" srcOrd="0" destOrd="0" parTransId="{DD2BC8FE-0ED8-42A5-9947-9840CA1F5D27}" sibTransId="{A1919FCF-A39B-4DF3-A239-1DDDE80DAE08}"/>
    <dgm:cxn modelId="{61DA6A84-038E-4121-8E70-EE7921A221D9}" type="presParOf" srcId="{34178E8C-4289-4BDA-9BB9-7AB6909B9DA5}" destId="{C4568E11-C661-4936-889E-0F52EEE5D509}" srcOrd="0" destOrd="0" presId="urn:microsoft.com/office/officeart/2008/layout/LinedList"/>
    <dgm:cxn modelId="{B0AF5F15-BE56-42E1-AE2E-8CACD4EFBC29}" type="presParOf" srcId="{34178E8C-4289-4BDA-9BB9-7AB6909B9DA5}" destId="{5B94702C-A0B1-4855-ACD5-26B8306D8263}" srcOrd="1" destOrd="0" presId="urn:microsoft.com/office/officeart/2008/layout/LinedList"/>
    <dgm:cxn modelId="{72AC7023-3FBD-4E2B-BAD0-45B49C59E32D}" type="presParOf" srcId="{5B94702C-A0B1-4855-ACD5-26B8306D8263}" destId="{3BA461C6-B8DF-40A9-8987-CE3631CAC853}" srcOrd="0" destOrd="0" presId="urn:microsoft.com/office/officeart/2008/layout/LinedList"/>
    <dgm:cxn modelId="{EACA7E1E-BB65-4B09-8051-1BCA63B0B0F8}" type="presParOf" srcId="{5B94702C-A0B1-4855-ACD5-26B8306D8263}" destId="{4E22D50A-8073-49E9-8B16-A91926B9DE48}" srcOrd="1" destOrd="0" presId="urn:microsoft.com/office/officeart/2008/layout/LinedList"/>
    <dgm:cxn modelId="{51DDABFC-C219-4486-B2F4-29217D32ED06}" type="presParOf" srcId="{34178E8C-4289-4BDA-9BB9-7AB6909B9DA5}" destId="{F3335D48-F1AE-4B09-8432-ED47D10E5860}" srcOrd="2" destOrd="0" presId="urn:microsoft.com/office/officeart/2008/layout/LinedList"/>
    <dgm:cxn modelId="{D29789AA-FB58-4C2B-A919-D1CBB8944B31}" type="presParOf" srcId="{34178E8C-4289-4BDA-9BB9-7AB6909B9DA5}" destId="{32592D20-B5D6-4BA5-AE6F-670D285FFC57}" srcOrd="3" destOrd="0" presId="urn:microsoft.com/office/officeart/2008/layout/LinedList"/>
    <dgm:cxn modelId="{B2B9D4E8-68DD-486B-B987-BD48E0D99EBF}" type="presParOf" srcId="{32592D20-B5D6-4BA5-AE6F-670D285FFC57}" destId="{A4CC4898-FF70-4F82-B212-1C8A16C67D04}" srcOrd="0" destOrd="0" presId="urn:microsoft.com/office/officeart/2008/layout/LinedList"/>
    <dgm:cxn modelId="{4F2C189D-64D7-48CA-BAD3-0755BBABE884}" type="presParOf" srcId="{32592D20-B5D6-4BA5-AE6F-670D285FFC57}" destId="{31B6F0CB-4124-4C0E-B808-3503CA498842}" srcOrd="1" destOrd="0" presId="urn:microsoft.com/office/officeart/2008/layout/LinedList"/>
    <dgm:cxn modelId="{9658016C-6EE6-48DE-8072-8161465FF0E1}" type="presParOf" srcId="{34178E8C-4289-4BDA-9BB9-7AB6909B9DA5}" destId="{722E296F-9864-458B-B637-337026D16331}" srcOrd="4" destOrd="0" presId="urn:microsoft.com/office/officeart/2008/layout/LinedList"/>
    <dgm:cxn modelId="{659F065B-E6A8-4744-85D0-8FBD1AFE49C3}" type="presParOf" srcId="{34178E8C-4289-4BDA-9BB9-7AB6909B9DA5}" destId="{8DD2B91F-D201-4AA6-9306-BA5D4F1A4646}" srcOrd="5" destOrd="0" presId="urn:microsoft.com/office/officeart/2008/layout/LinedList"/>
    <dgm:cxn modelId="{3AA670C1-93FC-4AD7-9C33-D75413D21C31}" type="presParOf" srcId="{8DD2B91F-D201-4AA6-9306-BA5D4F1A4646}" destId="{34FEBC01-F235-472D-9CBC-A3DEB23E7F4D}" srcOrd="0" destOrd="0" presId="urn:microsoft.com/office/officeart/2008/layout/LinedList"/>
    <dgm:cxn modelId="{0AC29D40-0E86-45F0-8ACC-07610A9D1138}" type="presParOf" srcId="{8DD2B91F-D201-4AA6-9306-BA5D4F1A4646}" destId="{52016469-7972-4CA3-96EB-DB72F03370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A31ED7C4-CF50-4373-8F10-2ABAE0DED1F3}">
      <dgm:prSet/>
      <dgm:spPr/>
      <dgm:t>
        <a:bodyPr/>
        <a:lstStyle/>
        <a:p>
          <a:pPr>
            <a:lnSpc>
              <a:spcPct val="100000"/>
            </a:lnSpc>
          </a:pPr>
          <a:r>
            <a:rPr lang="es-CR" b="1" dirty="0"/>
            <a:t>Mejorar el margen de intermediación </a:t>
          </a:r>
          <a:r>
            <a:rPr lang="es-CR" b="0" dirty="0"/>
            <a:t>brindando un mecanismo adicional de respaldo a los ahorrantes  y generando economías de escala</a:t>
          </a:r>
          <a:endParaRPr lang="en-US" b="0" dirty="0"/>
        </a:p>
      </dgm:t>
    </dgm:pt>
    <dgm:pt modelId="{E3550548-87A8-425A-85C8-BF456289D8B3}" type="parTrans" cxnId="{E3EF4921-412E-4107-9A53-D6AC2AA70DC9}">
      <dgm:prSet/>
      <dgm:spPr/>
      <dgm:t>
        <a:bodyPr/>
        <a:lstStyle/>
        <a:p>
          <a:endParaRPr lang="en-US"/>
        </a:p>
      </dgm:t>
    </dgm:pt>
    <dgm:pt modelId="{0CC5A9E9-F616-448F-9461-F735861C8131}" type="sibTrans" cxnId="{E3EF4921-412E-4107-9A53-D6AC2AA70DC9}">
      <dgm:prSet/>
      <dgm:spPr/>
      <dgm:t>
        <a:bodyPr/>
        <a:lstStyle/>
        <a:p>
          <a:endParaRPr lang="en-US"/>
        </a:p>
      </dgm:t>
    </dgm:pt>
    <dgm:pt modelId="{6FC8A227-1D0A-4C9C-953A-D52F40DFDF83}">
      <dgm:prSet/>
      <dgm:spPr/>
      <dgm:t>
        <a:bodyPr/>
        <a:lstStyle/>
        <a:p>
          <a:pPr>
            <a:lnSpc>
              <a:spcPct val="100000"/>
            </a:lnSpc>
          </a:pPr>
          <a:r>
            <a:rPr lang="es-CR" b="1"/>
            <a:t>Mitigador</a:t>
          </a:r>
          <a:r>
            <a:rPr lang="es-CR"/>
            <a:t> para </a:t>
          </a:r>
          <a:r>
            <a:rPr lang="es-CR" b="1"/>
            <a:t>contagio cooperativo </a:t>
          </a:r>
          <a:r>
            <a:rPr lang="es-CR"/>
            <a:t>y el </a:t>
          </a:r>
          <a:r>
            <a:rPr lang="es-CR" b="1"/>
            <a:t>riesgo reputacional</a:t>
          </a:r>
          <a:endParaRPr lang="en-US" b="1"/>
        </a:p>
      </dgm:t>
    </dgm:pt>
    <dgm:pt modelId="{966B8074-14CF-41DD-8010-5687A8C4F108}" type="parTrans" cxnId="{62A286F9-EA3C-4D84-AF49-D6E5D651AF8A}">
      <dgm:prSet/>
      <dgm:spPr/>
      <dgm:t>
        <a:bodyPr/>
        <a:lstStyle/>
        <a:p>
          <a:endParaRPr lang="en-US"/>
        </a:p>
      </dgm:t>
    </dgm:pt>
    <dgm:pt modelId="{40ECC89A-2E6B-4714-BD3A-61C2DC9DA003}" type="sibTrans" cxnId="{62A286F9-EA3C-4D84-AF49-D6E5D651AF8A}">
      <dgm:prSet/>
      <dgm:spPr/>
      <dgm:t>
        <a:bodyPr/>
        <a:lstStyle/>
        <a:p>
          <a:endParaRPr lang="en-US"/>
        </a:p>
      </dgm:t>
    </dgm:pt>
    <dgm:pt modelId="{00269A7B-B21C-4C92-93E6-C40F58A2931B}">
      <dgm:prSet/>
      <dgm:spPr/>
      <dgm:t>
        <a:bodyPr/>
        <a:lstStyle/>
        <a:p>
          <a:pPr>
            <a:lnSpc>
              <a:spcPct val="100000"/>
            </a:lnSpc>
          </a:pPr>
          <a:r>
            <a:rPr lang="en-US" b="0"/>
            <a:t>Elemento indispensable para enfrentar </a:t>
          </a:r>
          <a:r>
            <a:rPr lang="en-US" b="1"/>
            <a:t>crisis locales y/o mundiales</a:t>
          </a:r>
          <a:r>
            <a:rPr lang="en-US" b="0"/>
            <a:t> como la que estamos viviendo</a:t>
          </a:r>
        </a:p>
      </dgm:t>
    </dgm:pt>
    <dgm:pt modelId="{86A8BB0F-D61C-4890-AC11-8381A4573C03}" type="parTrans" cxnId="{22F494AE-F555-46D4-AC18-EDBFBB1FBF47}">
      <dgm:prSet/>
      <dgm:spPr/>
      <dgm:t>
        <a:bodyPr/>
        <a:lstStyle/>
        <a:p>
          <a:endParaRPr lang="es-CR"/>
        </a:p>
      </dgm:t>
    </dgm:pt>
    <dgm:pt modelId="{10504651-CA46-4E39-833D-5C2E0857F9CD}" type="sibTrans" cxnId="{22F494AE-F555-46D4-AC18-EDBFBB1FBF47}">
      <dgm:prSet/>
      <dgm:spPr/>
      <dgm:t>
        <a:bodyPr/>
        <a:lstStyle/>
        <a:p>
          <a:endParaRPr lang="es-CR"/>
        </a:p>
      </dgm:t>
    </dgm:pt>
    <dgm:pt modelId="{28C6EC9A-DA96-4C05-A582-E22BCF84F479}">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a:t>
          </a:r>
          <a:r>
            <a:rPr lang="en-US" b="0" dirty="0" err="1"/>
            <a:t>emisión</a:t>
          </a:r>
          <a:r>
            <a:rPr lang="en-US" b="0" dirty="0"/>
            <a:t> y/o </a:t>
          </a:r>
          <a:r>
            <a:rPr lang="en-US" b="0" dirty="0" err="1"/>
            <a:t>estructuración</a:t>
          </a:r>
          <a:r>
            <a:rPr lang="en-US" b="0" dirty="0"/>
            <a:t> de </a:t>
          </a:r>
          <a:r>
            <a:rPr lang="en-US" b="0" dirty="0" err="1"/>
            <a:t>deuda</a:t>
          </a:r>
          <a:endParaRPr lang="en-US" b="0" dirty="0"/>
        </a:p>
      </dgm:t>
    </dgm:pt>
    <dgm:pt modelId="{096119A0-BF48-4E85-8CED-1939A7B0E296}" type="parTrans" cxnId="{6A69E782-65D8-492B-8485-4CF2C3A22299}">
      <dgm:prSet/>
      <dgm:spPr/>
      <dgm:t>
        <a:bodyPr/>
        <a:lstStyle/>
        <a:p>
          <a:endParaRPr lang="es-CR"/>
        </a:p>
      </dgm:t>
    </dgm:pt>
    <dgm:pt modelId="{D5967E92-FEF0-4CED-973F-2A51027185B1}" type="sibTrans" cxnId="{6A69E782-65D8-492B-8485-4CF2C3A22299}">
      <dgm:prSet/>
      <dgm:spPr/>
      <dgm:t>
        <a:bodyPr/>
        <a:lstStyle/>
        <a:p>
          <a:endParaRPr lang="es-CR"/>
        </a:p>
      </dgm:t>
    </dgm:pt>
    <dgm:pt modelId="{97ECB22C-7379-40FF-A75C-EEEE91B126C9}">
      <dgm:prSet/>
      <dgm:spPr/>
      <dgm:t>
        <a:bodyPr/>
        <a:lstStyle/>
        <a:p>
          <a:pPr>
            <a:lnSpc>
              <a:spcPct val="100000"/>
            </a:lnSpc>
          </a:pPr>
          <a:r>
            <a:rPr lang="es-CR" b="1" dirty="0"/>
            <a:t>Mecanismo periódico de análisis de riesgos externo y experto</a:t>
          </a:r>
          <a:r>
            <a:rPr lang="es-CR" dirty="0"/>
            <a:t> que facilite la gestión interna de la entidad en la toma de decisiones y la buena gobernanza</a:t>
          </a:r>
          <a:endParaRPr lang="en-US" dirty="0"/>
        </a:p>
      </dgm:t>
    </dgm:pt>
    <dgm:pt modelId="{D7441C88-670C-4987-866E-D5F77DA361EA}" type="parTrans" cxnId="{C78D5199-56B8-4016-A35C-E1DB6BAF07E4}">
      <dgm:prSet/>
      <dgm:spPr/>
      <dgm:t>
        <a:bodyPr/>
        <a:lstStyle/>
        <a:p>
          <a:endParaRPr lang="es-CR"/>
        </a:p>
      </dgm:t>
    </dgm:pt>
    <dgm:pt modelId="{67C201ED-6771-41CE-A5A8-C693E913699B}" type="sibTrans" cxnId="{C78D5199-56B8-4016-A35C-E1DB6BAF07E4}">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48667671-7223-4CAC-8846-FDA71194A490}" type="pres">
      <dgm:prSet presAssocID="{A31ED7C4-CF50-4373-8F10-2ABAE0DED1F3}" presName="compNode" presStyleCnt="0"/>
      <dgm:spPr/>
    </dgm:pt>
    <dgm:pt modelId="{4315D444-BCC3-425F-AC8F-A3D20449A81A}" type="pres">
      <dgm:prSet presAssocID="{A31ED7C4-CF50-4373-8F10-2ABAE0DED1F3}" presName="bgRect" presStyleLbl="bgShp" presStyleIdx="1" presStyleCnt="6"/>
      <dgm:spPr/>
    </dgm:pt>
    <dgm:pt modelId="{0082EC33-8E4F-40DB-8D6D-E948698D98B8}" type="pres">
      <dgm:prSet presAssocID="{A31ED7C4-CF50-4373-8F10-2ABAE0DED1F3}" presName="iconRect" presStyleLbl="node1" presStyleIdx="1" presStyleCnt="6" custScaleX="124334" custScaleY="10727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ólar con relleno sólido"/>
        </a:ext>
      </dgm:extLst>
    </dgm:pt>
    <dgm:pt modelId="{2CDE2AD9-54EA-4CE8-9F38-23065712CB77}" type="pres">
      <dgm:prSet presAssocID="{A31ED7C4-CF50-4373-8F10-2ABAE0DED1F3}" presName="spaceRect" presStyleCnt="0"/>
      <dgm:spPr/>
    </dgm:pt>
    <dgm:pt modelId="{6CCD6702-115C-407A-AF1D-1347CF509509}" type="pres">
      <dgm:prSet presAssocID="{A31ED7C4-CF50-4373-8F10-2ABAE0DED1F3}" presName="parTx" presStyleLbl="revTx" presStyleIdx="1" presStyleCnt="6">
        <dgm:presLayoutVars>
          <dgm:chMax val="0"/>
          <dgm:chPref val="0"/>
        </dgm:presLayoutVars>
      </dgm:prSet>
      <dgm:spPr/>
    </dgm:pt>
    <dgm:pt modelId="{6BD1648A-2AD9-44E8-8686-E1F888760F87}" type="pres">
      <dgm:prSet presAssocID="{0CC5A9E9-F616-448F-9461-F735861C8131}" presName="sibTrans" presStyleCnt="0"/>
      <dgm:spPr/>
    </dgm:pt>
    <dgm:pt modelId="{DDEF5294-2E1A-4823-87F3-E373C8F1598F}" type="pres">
      <dgm:prSet presAssocID="{97ECB22C-7379-40FF-A75C-EEEE91B126C9}" presName="compNode" presStyleCnt="0"/>
      <dgm:spPr/>
    </dgm:pt>
    <dgm:pt modelId="{37652731-95EC-46B4-94A2-2D3611769D77}" type="pres">
      <dgm:prSet presAssocID="{97ECB22C-7379-40FF-A75C-EEEE91B126C9}" presName="bgRect" presStyleLbl="bgShp" presStyleIdx="2" presStyleCnt="6" custLinFactNeighborX="138"/>
      <dgm:spPr/>
    </dgm:pt>
    <dgm:pt modelId="{445BE454-929D-42EE-94F2-31BC58C52E9F}" type="pres">
      <dgm:prSet presAssocID="{97ECB22C-7379-40FF-A75C-EEEE91B126C9}"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vestigación con relleno sólido"/>
        </a:ext>
      </dgm:extLst>
    </dgm:pt>
    <dgm:pt modelId="{AEDD3C64-22F3-458D-AB4C-E4A0B28140FF}" type="pres">
      <dgm:prSet presAssocID="{97ECB22C-7379-40FF-A75C-EEEE91B126C9}" presName="spaceRect" presStyleCnt="0"/>
      <dgm:spPr/>
    </dgm:pt>
    <dgm:pt modelId="{EA72AFD3-DA91-42EE-9597-AAE49F345C2F}" type="pres">
      <dgm:prSet presAssocID="{97ECB22C-7379-40FF-A75C-EEEE91B126C9}" presName="parTx" presStyleLbl="revTx" presStyleIdx="2" presStyleCnt="6">
        <dgm:presLayoutVars>
          <dgm:chMax val="0"/>
          <dgm:chPref val="0"/>
        </dgm:presLayoutVars>
      </dgm:prSet>
      <dgm:spPr/>
    </dgm:pt>
    <dgm:pt modelId="{FDB2D849-59DF-470D-A04F-B5681246034E}" type="pres">
      <dgm:prSet presAssocID="{67C201ED-6771-41CE-A5A8-C693E913699B}" presName="sibTrans" presStyleCnt="0"/>
      <dgm:spPr/>
    </dgm:pt>
    <dgm:pt modelId="{F8F17A6F-3836-4A47-8D6C-6705CFAA93CC}" type="pres">
      <dgm:prSet presAssocID="{6FC8A227-1D0A-4C9C-953A-D52F40DFDF83}" presName="compNode" presStyleCnt="0"/>
      <dgm:spPr/>
    </dgm:pt>
    <dgm:pt modelId="{DEA94498-84BF-41D4-A437-95B59D18E860}" type="pres">
      <dgm:prSet presAssocID="{6FC8A227-1D0A-4C9C-953A-D52F40DFDF83}" presName="bgRect" presStyleLbl="bgShp" presStyleIdx="3" presStyleCnt="6"/>
      <dgm:spPr/>
    </dgm:pt>
    <dgm:pt modelId="{59F9BB92-C22B-422F-A52B-C0226E849F8A}" type="pres">
      <dgm:prSet presAssocID="{6FC8A227-1D0A-4C9C-953A-D52F40DFDF83}" presName="iconRect" presStyleLbl="node1" presStyleIdx="3" presStyleCnt="6" custScaleX="120384" custScaleY="1240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n señal"/>
        </a:ext>
      </dgm:extLst>
    </dgm:pt>
    <dgm:pt modelId="{5D6F77E9-13ED-4206-962E-5A8521A79DFF}" type="pres">
      <dgm:prSet presAssocID="{6FC8A227-1D0A-4C9C-953A-D52F40DFDF83}" presName="spaceRect" presStyleCnt="0"/>
      <dgm:spPr/>
    </dgm:pt>
    <dgm:pt modelId="{BC4B4360-FBE6-47C8-A8E4-AC4FFADA4CF8}" type="pres">
      <dgm:prSet presAssocID="{6FC8A227-1D0A-4C9C-953A-D52F40DFDF83}" presName="parTx" presStyleLbl="revTx" presStyleIdx="3" presStyleCnt="6">
        <dgm:presLayoutVars>
          <dgm:chMax val="0"/>
          <dgm:chPref val="0"/>
        </dgm:presLayoutVars>
      </dgm:prSet>
      <dgm:spPr/>
    </dgm:pt>
    <dgm:pt modelId="{EFB197EE-A7EE-4231-8599-F47DFFACFDED}" type="pres">
      <dgm:prSet presAssocID="{40ECC89A-2E6B-4714-BD3A-61C2DC9DA003}" presName="sibTrans" presStyleCnt="0"/>
      <dgm:spPr/>
    </dgm:pt>
    <dgm:pt modelId="{74E672E1-EE7C-4BCC-BA8A-E3DAFD272CFB}" type="pres">
      <dgm:prSet presAssocID="{00269A7B-B21C-4C92-93E6-C40F58A2931B}" presName="compNode" presStyleCnt="0"/>
      <dgm:spPr/>
    </dgm:pt>
    <dgm:pt modelId="{414DF291-7195-4723-97F5-8035BC01F928}" type="pres">
      <dgm:prSet presAssocID="{00269A7B-B21C-4C92-93E6-C40F58A2931B}" presName="bgRect" presStyleLbl="bgShp" presStyleIdx="4" presStyleCnt="6"/>
      <dgm:spPr/>
    </dgm:pt>
    <dgm:pt modelId="{EBB81C70-C811-4B8E-A33B-536AB35B4DEB}" type="pres">
      <dgm:prSet presAssocID="{00269A7B-B21C-4C92-93E6-C40F58A2931B}" presName="iconRect" presStyleLbl="node1" presStyleIdx="4" presStyleCnt="6" custScaleX="142714" custScaleY="137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mérica en el globo terráqueo"/>
        </a:ext>
      </dgm:extLst>
    </dgm:pt>
    <dgm:pt modelId="{2F3C0CB1-B0CA-41CC-AB66-03938C2F2CC4}" type="pres">
      <dgm:prSet presAssocID="{00269A7B-B21C-4C92-93E6-C40F58A2931B}" presName="spaceRect" presStyleCnt="0"/>
      <dgm:spPr/>
    </dgm:pt>
    <dgm:pt modelId="{B65C589F-7ED5-4769-85B8-BC193348D45B}" type="pres">
      <dgm:prSet presAssocID="{00269A7B-B21C-4C92-93E6-C40F58A2931B}" presName="parTx" presStyleLbl="revTx" presStyleIdx="4" presStyleCnt="6">
        <dgm:presLayoutVars>
          <dgm:chMax val="0"/>
          <dgm:chPref val="0"/>
        </dgm:presLayoutVars>
      </dgm:prSet>
      <dgm:spPr/>
    </dgm:pt>
    <dgm:pt modelId="{3C79CBD6-1E1D-40C0-954D-61694DA6DD40}" type="pres">
      <dgm:prSet presAssocID="{10504651-CA46-4E39-833D-5C2E0857F9CD}" presName="sibTrans" presStyleCnt="0"/>
      <dgm:spPr/>
    </dgm:pt>
    <dgm:pt modelId="{5B603238-E518-4001-9551-CAA4DA80430B}" type="pres">
      <dgm:prSet presAssocID="{28C6EC9A-DA96-4C05-A582-E22BCF84F479}" presName="compNode" presStyleCnt="0"/>
      <dgm:spPr/>
    </dgm:pt>
    <dgm:pt modelId="{9FE7ECC2-BE94-4A0B-ADD0-14BB43DE8BFC}" type="pres">
      <dgm:prSet presAssocID="{28C6EC9A-DA96-4C05-A582-E22BCF84F479}" presName="bgRect" presStyleLbl="bgShp" presStyleIdx="5" presStyleCnt="6"/>
      <dgm:spPr/>
    </dgm:pt>
    <dgm:pt modelId="{CCCA7634-D6FE-4A67-9239-65A643490375}" type="pres">
      <dgm:prSet presAssocID="{28C6EC9A-DA96-4C05-A582-E22BCF84F479}" presName="iconRect" presStyleLbl="node1" presStyleIdx="5" presStyleCnt="6" custScaleX="124334" custScaleY="118038"/>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ula de clases con relleno sólido"/>
        </a:ext>
      </dgm:extLst>
    </dgm:pt>
    <dgm:pt modelId="{829CF11B-ECB8-4844-8CC9-21DDF678BBCC}" type="pres">
      <dgm:prSet presAssocID="{28C6EC9A-DA96-4C05-A582-E22BCF84F479}" presName="spaceRect" presStyleCnt="0"/>
      <dgm:spPr/>
    </dgm:pt>
    <dgm:pt modelId="{0F5AFC3B-4573-4720-9124-509C9045560B}" type="pres">
      <dgm:prSet presAssocID="{28C6EC9A-DA96-4C05-A582-E22BCF84F479}" presName="parTx" presStyleLbl="revTx" presStyleIdx="5" presStyleCnt="6">
        <dgm:presLayoutVars>
          <dgm:chMax val="0"/>
          <dgm:chPref val="0"/>
        </dgm:presLayoutVars>
      </dgm:prSet>
      <dgm:spPr/>
    </dgm:pt>
  </dgm:ptLst>
  <dgm:cxnLst>
    <dgm:cxn modelId="{5C500913-7BF9-49B1-B68F-D247BA742AB6}" type="presOf" srcId="{00269A7B-B21C-4C92-93E6-C40F58A2931B}" destId="{B65C589F-7ED5-4769-85B8-BC193348D45B}" srcOrd="0" destOrd="0" presId="urn:microsoft.com/office/officeart/2018/2/layout/IconVerticalSolidList"/>
    <dgm:cxn modelId="{E3EF4921-412E-4107-9A53-D6AC2AA70DC9}" srcId="{60017D5E-5BA5-41C5-A611-A2387A2157C7}" destId="{A31ED7C4-CF50-4373-8F10-2ABAE0DED1F3}" srcOrd="1" destOrd="0" parTransId="{E3550548-87A8-425A-85C8-BF456289D8B3}" sibTransId="{0CC5A9E9-F616-448F-9461-F735861C8131}"/>
    <dgm:cxn modelId="{1E5A1C39-4DA3-4142-93A7-DBFC544E8FE7}" type="presOf" srcId="{60017D5E-5BA5-41C5-A611-A2387A2157C7}" destId="{A340A5D2-59B2-4178-B13D-C44B31BBCAF2}" srcOrd="0" destOrd="0" presId="urn:microsoft.com/office/officeart/2018/2/layout/IconVerticalSolidList"/>
    <dgm:cxn modelId="{AF2CB847-A3F6-44C4-8678-3589CE4BEFD1}" type="presOf" srcId="{A31ED7C4-CF50-4373-8F10-2ABAE0DED1F3}" destId="{6CCD6702-115C-407A-AF1D-1347CF509509}" srcOrd="0" destOrd="0" presId="urn:microsoft.com/office/officeart/2018/2/layout/IconVerticalSolidList"/>
    <dgm:cxn modelId="{A6627C4D-759A-42DB-AD2C-C74BE923B3AB}" type="presOf" srcId="{28C6EC9A-DA96-4C05-A582-E22BCF84F479}" destId="{0F5AFC3B-4573-4720-9124-509C9045560B}"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6A69E782-65D8-492B-8485-4CF2C3A22299}" srcId="{60017D5E-5BA5-41C5-A611-A2387A2157C7}" destId="{28C6EC9A-DA96-4C05-A582-E22BCF84F479}" srcOrd="5" destOrd="0" parTransId="{096119A0-BF48-4E85-8CED-1939A7B0E296}" sibTransId="{D5967E92-FEF0-4CED-973F-2A51027185B1}"/>
    <dgm:cxn modelId="{C78D5199-56B8-4016-A35C-E1DB6BAF07E4}" srcId="{60017D5E-5BA5-41C5-A611-A2387A2157C7}" destId="{97ECB22C-7379-40FF-A75C-EEEE91B126C9}" srcOrd="2" destOrd="0" parTransId="{D7441C88-670C-4987-866E-D5F77DA361EA}" sibTransId="{67C201ED-6771-41CE-A5A8-C693E913699B}"/>
    <dgm:cxn modelId="{22F494AE-F555-46D4-AC18-EDBFBB1FBF47}" srcId="{60017D5E-5BA5-41C5-A611-A2387A2157C7}" destId="{00269A7B-B21C-4C92-93E6-C40F58A2931B}" srcOrd="4" destOrd="0" parTransId="{86A8BB0F-D61C-4890-AC11-8381A4573C03}" sibTransId="{10504651-CA46-4E39-833D-5C2E0857F9CD}"/>
    <dgm:cxn modelId="{D90480D0-220B-4B34-827E-29A15D90F14B}" type="presOf" srcId="{97ECB22C-7379-40FF-A75C-EEEE91B126C9}" destId="{EA72AFD3-DA91-42EE-9597-AAE49F345C2F}" srcOrd="0" destOrd="0" presId="urn:microsoft.com/office/officeart/2018/2/layout/IconVerticalSolidList"/>
    <dgm:cxn modelId="{6181C9E7-DE30-4933-A32B-DBF744BAB7E3}" type="presOf" srcId="{6FC8A227-1D0A-4C9C-953A-D52F40DFDF83}" destId="{BC4B4360-FBE6-47C8-A8E4-AC4FFADA4CF8}" srcOrd="0" destOrd="0" presId="urn:microsoft.com/office/officeart/2018/2/layout/IconVerticalSolidList"/>
    <dgm:cxn modelId="{62A286F9-EA3C-4D84-AF49-D6E5D651AF8A}" srcId="{60017D5E-5BA5-41C5-A611-A2387A2157C7}" destId="{6FC8A227-1D0A-4C9C-953A-D52F40DFDF83}" srcOrd="3" destOrd="0" parTransId="{966B8074-14CF-41DD-8010-5687A8C4F108}" sibTransId="{40ECC89A-2E6B-4714-BD3A-61C2DC9DA003}"/>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5EBE4E99-7D3E-44C8-9AE4-99B55962282E}" type="presParOf" srcId="{A340A5D2-59B2-4178-B13D-C44B31BBCAF2}" destId="{48667671-7223-4CAC-8846-FDA71194A490}" srcOrd="2" destOrd="0" presId="urn:microsoft.com/office/officeart/2018/2/layout/IconVerticalSolidList"/>
    <dgm:cxn modelId="{2E2FA28A-29F5-48D2-9BE3-E648FDC2D171}" type="presParOf" srcId="{48667671-7223-4CAC-8846-FDA71194A490}" destId="{4315D444-BCC3-425F-AC8F-A3D20449A81A}" srcOrd="0" destOrd="0" presId="urn:microsoft.com/office/officeart/2018/2/layout/IconVerticalSolidList"/>
    <dgm:cxn modelId="{DB6130D8-E53B-47BB-BD1D-04299A516217}" type="presParOf" srcId="{48667671-7223-4CAC-8846-FDA71194A490}" destId="{0082EC33-8E4F-40DB-8D6D-E948698D98B8}" srcOrd="1" destOrd="0" presId="urn:microsoft.com/office/officeart/2018/2/layout/IconVerticalSolidList"/>
    <dgm:cxn modelId="{8B646B6A-D036-4DD1-8614-0B0DF4636230}" type="presParOf" srcId="{48667671-7223-4CAC-8846-FDA71194A490}" destId="{2CDE2AD9-54EA-4CE8-9F38-23065712CB77}" srcOrd="2" destOrd="0" presId="urn:microsoft.com/office/officeart/2018/2/layout/IconVerticalSolidList"/>
    <dgm:cxn modelId="{B8409EBD-7AA9-4A5C-BB91-948BE2687DD1}" type="presParOf" srcId="{48667671-7223-4CAC-8846-FDA71194A490}" destId="{6CCD6702-115C-407A-AF1D-1347CF509509}" srcOrd="3" destOrd="0" presId="urn:microsoft.com/office/officeart/2018/2/layout/IconVerticalSolidList"/>
    <dgm:cxn modelId="{6F613FEB-8F55-4D24-9AA5-28AEA59A84B8}" type="presParOf" srcId="{A340A5D2-59B2-4178-B13D-C44B31BBCAF2}" destId="{6BD1648A-2AD9-44E8-8686-E1F888760F87}" srcOrd="3" destOrd="0" presId="urn:microsoft.com/office/officeart/2018/2/layout/IconVerticalSolidList"/>
    <dgm:cxn modelId="{65BB26C4-BB00-43A6-A6E7-2E0F8C0CD74D}" type="presParOf" srcId="{A340A5D2-59B2-4178-B13D-C44B31BBCAF2}" destId="{DDEF5294-2E1A-4823-87F3-E373C8F1598F}" srcOrd="4" destOrd="0" presId="urn:microsoft.com/office/officeart/2018/2/layout/IconVerticalSolidList"/>
    <dgm:cxn modelId="{0CB124D2-02E8-4C9F-8A92-10776EE4798A}" type="presParOf" srcId="{DDEF5294-2E1A-4823-87F3-E373C8F1598F}" destId="{37652731-95EC-46B4-94A2-2D3611769D77}" srcOrd="0" destOrd="0" presId="urn:microsoft.com/office/officeart/2018/2/layout/IconVerticalSolidList"/>
    <dgm:cxn modelId="{7941077F-80C2-4797-916E-71E228F210FD}" type="presParOf" srcId="{DDEF5294-2E1A-4823-87F3-E373C8F1598F}" destId="{445BE454-929D-42EE-94F2-31BC58C52E9F}" srcOrd="1" destOrd="0" presId="urn:microsoft.com/office/officeart/2018/2/layout/IconVerticalSolidList"/>
    <dgm:cxn modelId="{48BF36E9-AAA8-43F1-AB01-10C4B8F82AC5}" type="presParOf" srcId="{DDEF5294-2E1A-4823-87F3-E373C8F1598F}" destId="{AEDD3C64-22F3-458D-AB4C-E4A0B28140FF}" srcOrd="2" destOrd="0" presId="urn:microsoft.com/office/officeart/2018/2/layout/IconVerticalSolidList"/>
    <dgm:cxn modelId="{69A51F60-273A-4E0C-8B3D-517ABE25EAF8}" type="presParOf" srcId="{DDEF5294-2E1A-4823-87F3-E373C8F1598F}" destId="{EA72AFD3-DA91-42EE-9597-AAE49F345C2F}" srcOrd="3" destOrd="0" presId="urn:microsoft.com/office/officeart/2018/2/layout/IconVerticalSolidList"/>
    <dgm:cxn modelId="{B172D04E-BA5B-45B6-89EE-E2A612D91259}" type="presParOf" srcId="{A340A5D2-59B2-4178-B13D-C44B31BBCAF2}" destId="{FDB2D849-59DF-470D-A04F-B5681246034E}" srcOrd="5" destOrd="0" presId="urn:microsoft.com/office/officeart/2018/2/layout/IconVerticalSolidList"/>
    <dgm:cxn modelId="{8F900EDC-6A16-41B4-83F5-A6BA834A5B62}" type="presParOf" srcId="{A340A5D2-59B2-4178-B13D-C44B31BBCAF2}" destId="{F8F17A6F-3836-4A47-8D6C-6705CFAA93CC}" srcOrd="6" destOrd="0" presId="urn:microsoft.com/office/officeart/2018/2/layout/IconVerticalSolidList"/>
    <dgm:cxn modelId="{98F36A0C-49E4-4C2D-954D-0F6E6C2BC193}" type="presParOf" srcId="{F8F17A6F-3836-4A47-8D6C-6705CFAA93CC}" destId="{DEA94498-84BF-41D4-A437-95B59D18E860}" srcOrd="0" destOrd="0" presId="urn:microsoft.com/office/officeart/2018/2/layout/IconVerticalSolidList"/>
    <dgm:cxn modelId="{BCD5CC73-4467-4F2E-B9EB-DF8FD746086D}" type="presParOf" srcId="{F8F17A6F-3836-4A47-8D6C-6705CFAA93CC}" destId="{59F9BB92-C22B-422F-A52B-C0226E849F8A}" srcOrd="1" destOrd="0" presId="urn:microsoft.com/office/officeart/2018/2/layout/IconVerticalSolidList"/>
    <dgm:cxn modelId="{27044C6B-63F7-4299-A279-E95908DBF56B}" type="presParOf" srcId="{F8F17A6F-3836-4A47-8D6C-6705CFAA93CC}" destId="{5D6F77E9-13ED-4206-962E-5A8521A79DFF}" srcOrd="2" destOrd="0" presId="urn:microsoft.com/office/officeart/2018/2/layout/IconVerticalSolidList"/>
    <dgm:cxn modelId="{2754AB98-1E3F-4544-86E9-1DF475850D92}" type="presParOf" srcId="{F8F17A6F-3836-4A47-8D6C-6705CFAA93CC}" destId="{BC4B4360-FBE6-47C8-A8E4-AC4FFADA4CF8}" srcOrd="3" destOrd="0" presId="urn:microsoft.com/office/officeart/2018/2/layout/IconVerticalSolidList"/>
    <dgm:cxn modelId="{B5640958-0E8E-423A-B7C3-976F06C6022D}" type="presParOf" srcId="{A340A5D2-59B2-4178-B13D-C44B31BBCAF2}" destId="{EFB197EE-A7EE-4231-8599-F47DFFACFDED}" srcOrd="7" destOrd="0" presId="urn:microsoft.com/office/officeart/2018/2/layout/IconVerticalSolidList"/>
    <dgm:cxn modelId="{766E7795-2AF3-4D9C-9F16-4B3193331420}" type="presParOf" srcId="{A340A5D2-59B2-4178-B13D-C44B31BBCAF2}" destId="{74E672E1-EE7C-4BCC-BA8A-E3DAFD272CFB}" srcOrd="8" destOrd="0" presId="urn:microsoft.com/office/officeart/2018/2/layout/IconVerticalSolidList"/>
    <dgm:cxn modelId="{F1E5BA9A-8227-49FC-BAF7-4FCF35A7BDFF}" type="presParOf" srcId="{74E672E1-EE7C-4BCC-BA8A-E3DAFD272CFB}" destId="{414DF291-7195-4723-97F5-8035BC01F928}" srcOrd="0" destOrd="0" presId="urn:microsoft.com/office/officeart/2018/2/layout/IconVerticalSolidList"/>
    <dgm:cxn modelId="{171DE561-9FAA-453E-92DF-A18B2FAE8EBE}" type="presParOf" srcId="{74E672E1-EE7C-4BCC-BA8A-E3DAFD272CFB}" destId="{EBB81C70-C811-4B8E-A33B-536AB35B4DEB}" srcOrd="1" destOrd="0" presId="urn:microsoft.com/office/officeart/2018/2/layout/IconVerticalSolidList"/>
    <dgm:cxn modelId="{187DB50F-3C4C-4CAB-A56E-142F18A55905}" type="presParOf" srcId="{74E672E1-EE7C-4BCC-BA8A-E3DAFD272CFB}" destId="{2F3C0CB1-B0CA-41CC-AB66-03938C2F2CC4}" srcOrd="2" destOrd="0" presId="urn:microsoft.com/office/officeart/2018/2/layout/IconVerticalSolidList"/>
    <dgm:cxn modelId="{AEFB2D2D-E60B-4C30-9DA3-08B29ED4198F}" type="presParOf" srcId="{74E672E1-EE7C-4BCC-BA8A-E3DAFD272CFB}" destId="{B65C589F-7ED5-4769-85B8-BC193348D45B}" srcOrd="3" destOrd="0" presId="urn:microsoft.com/office/officeart/2018/2/layout/IconVerticalSolidList"/>
    <dgm:cxn modelId="{057F751C-BDAF-41DC-A617-75CB69681D43}" type="presParOf" srcId="{A340A5D2-59B2-4178-B13D-C44B31BBCAF2}" destId="{3C79CBD6-1E1D-40C0-954D-61694DA6DD40}" srcOrd="9" destOrd="0" presId="urn:microsoft.com/office/officeart/2018/2/layout/IconVerticalSolidList"/>
    <dgm:cxn modelId="{00926B04-DC17-4936-8A76-BD5EB8851865}" type="presParOf" srcId="{A340A5D2-59B2-4178-B13D-C44B31BBCAF2}" destId="{5B603238-E518-4001-9551-CAA4DA80430B}" srcOrd="10" destOrd="0" presId="urn:microsoft.com/office/officeart/2018/2/layout/IconVerticalSolidList"/>
    <dgm:cxn modelId="{740DEF02-27BE-49BB-AF81-92C43FE14335}" type="presParOf" srcId="{5B603238-E518-4001-9551-CAA4DA80430B}" destId="{9FE7ECC2-BE94-4A0B-ADD0-14BB43DE8BFC}" srcOrd="0" destOrd="0" presId="urn:microsoft.com/office/officeart/2018/2/layout/IconVerticalSolidList"/>
    <dgm:cxn modelId="{C7644EEC-21EA-41BC-B3BD-4B29EF3A225D}" type="presParOf" srcId="{5B603238-E518-4001-9551-CAA4DA80430B}" destId="{CCCA7634-D6FE-4A67-9239-65A643490375}" srcOrd="1" destOrd="0" presId="urn:microsoft.com/office/officeart/2018/2/layout/IconVerticalSolidList"/>
    <dgm:cxn modelId="{980685BF-CFE2-44BA-B0C3-39ED670B3365}" type="presParOf" srcId="{5B603238-E518-4001-9551-CAA4DA80430B}" destId="{829CF11B-ECB8-4844-8CC9-21DDF678BBCC}" srcOrd="2" destOrd="0" presId="urn:microsoft.com/office/officeart/2018/2/layout/IconVerticalSolidList"/>
    <dgm:cxn modelId="{1A94B470-3170-4FBC-A63B-375619C6F334}" type="presParOf" srcId="{5B603238-E518-4001-9551-CAA4DA80430B}" destId="{0F5AFC3B-4573-4720-9124-509C9045560B}"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simple4" qsCatId="simple" csTypeId="urn:microsoft.com/office/officeart/2005/8/colors/accent1_2" csCatId="accent1" phldr="1"/>
      <dgm:spPr/>
      <dgm:t>
        <a:bodyPr/>
        <a:lstStyle/>
        <a:p>
          <a:endParaRPr lang="es-CR"/>
        </a:p>
      </dgm:t>
    </dgm:pt>
    <dgm:pt modelId="{CDFB6937-9973-4BB2-8DAF-7E7ACB43EAC1}">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dirty="0"/>
            <a:t> </a:t>
          </a:r>
        </a:p>
        <a:p>
          <a:endParaRPr lang="es-CR" dirty="0"/>
        </a:p>
        <a:p>
          <a:r>
            <a:rPr lang="es-CR" dirty="0"/>
            <a:t>Sin aporte de capital</a:t>
          </a:r>
        </a:p>
      </dgm:t>
    </dgm:pt>
    <dgm:pt modelId="{AC544820-1BF3-41D6-ADD4-3FA8A202CD84}" type="parTrans" cxnId="{07844611-02DE-4608-BFB2-9C9C3EE86B39}">
      <dgm:prSet/>
      <dgm:spPr/>
      <dgm:t>
        <a:bodyPr/>
        <a:lstStyle/>
        <a:p>
          <a:endParaRPr lang="es-CR"/>
        </a:p>
      </dgm:t>
    </dgm:pt>
    <dgm:pt modelId="{7E34A5A8-FCB7-4F05-9027-2118D22CD6B2}" type="sibTrans" cxnId="{07844611-02DE-4608-BFB2-9C9C3EE86B39}">
      <dgm:prSet/>
      <dgm:spPr>
        <a:solidFill>
          <a:srgbClr val="FF6600"/>
        </a:solidFill>
      </dgm:spPr>
      <dgm:t>
        <a:bodyPr/>
        <a:lstStyle/>
        <a:p>
          <a:endParaRPr lang="es-CR"/>
        </a:p>
      </dgm:t>
    </dgm:pt>
    <dgm:pt modelId="{295C1E1E-3A40-4753-B1DF-E2448DF0F3B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a:solidFill>
          <a:srgbClr val="FF6600"/>
        </a:solidFill>
      </dgm:spPr>
      <dgm:t>
        <a:bodyPr/>
        <a:lstStyle/>
        <a:p>
          <a:endParaRPr lang="es-CR"/>
        </a:p>
      </dgm:t>
    </dgm:pt>
    <dgm:pt modelId="{6B24BEF4-F72C-4AF8-8E8A-60CB70F5674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a:solidFill>
          <a:srgbClr val="FF6600"/>
        </a:solidFill>
      </dgm:spPr>
      <dgm:t>
        <a:bodyPr/>
        <a:lstStyle/>
        <a:p>
          <a:endParaRPr lang="es-CR"/>
        </a:p>
      </dgm:t>
    </dgm:pt>
    <dgm:pt modelId="{5F8E1081-92A0-45BF-A530-EAAB2B3A0CE4}">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a:solidFill>
          <a:srgbClr val="FF6600"/>
        </a:solidFill>
      </dgm:spPr>
      <dgm:t>
        <a:bodyPr/>
        <a:lstStyle/>
        <a:p>
          <a:endParaRPr lang="es-CR"/>
        </a:p>
      </dgm:t>
    </dgm:pt>
    <dgm:pt modelId="{D37EB930-67E2-4F17-97D3-A8FE7F617D0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a:solidFill>
          <a:srgbClr val="FF6600"/>
        </a:solidFill>
      </dgm:spPr>
      <dgm:t>
        <a:bodyPr/>
        <a:lstStyle/>
        <a:p>
          <a:endParaRPr lang="es-CR"/>
        </a:p>
      </dgm:t>
    </dgm:pt>
    <dgm:pt modelId="{1A37F5C8-80B3-4712-AAD3-592E4BECCB1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37452848-6008-4BB8-9445-970D7ABEB296}">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dirty="0"/>
        </a:p>
      </dgm:t>
    </dgm:pt>
    <dgm:pt modelId="{D6B6AD72-D36B-4B99-A5B0-FACA01932309}" type="parTrans" cxnId="{4EF2402A-6814-4462-B405-3CE90CCA59CE}">
      <dgm:prSet/>
      <dgm:spPr/>
      <dgm:t>
        <a:bodyPr/>
        <a:lstStyle/>
        <a:p>
          <a:endParaRPr lang="es-CR"/>
        </a:p>
      </dgm:t>
    </dgm:pt>
    <dgm:pt modelId="{A6519DD5-D69F-4A06-B064-2E392D04CF5A}" type="sibTrans" cxnId="{4EF2402A-6814-4462-B405-3CE90CCA59CE}">
      <dgm:prSet/>
      <dgm:spPr/>
      <dgm:t>
        <a:bodyPr/>
        <a:lstStyle/>
        <a:p>
          <a:endParaRPr lang="es-CR"/>
        </a:p>
      </dgm:t>
    </dgm:pt>
    <dgm:pt modelId="{1FCE059B-C67E-4150-A7E3-574BC1ADFE65}">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lgn="l"/>
          <a:r>
            <a:rPr lang="es-CR" dirty="0"/>
            <a:t>Sin aporte de capital </a:t>
          </a:r>
        </a:p>
      </dgm:t>
    </dgm:pt>
    <dgm:pt modelId="{83B74E29-7EE8-4C2D-B8A0-5474444AED9D}" type="sibTrans" cxnId="{C0FE8A79-D84F-4BEB-AE69-15F083505222}">
      <dgm:prSet/>
      <dgm:spPr>
        <a:solidFill>
          <a:srgbClr val="FF6600"/>
        </a:solidFill>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47390940-32BE-4CE9-8A55-E14D2264683F}" type="pres">
      <dgm:prSet presAssocID="{CDFB6937-9973-4BB2-8DAF-7E7ACB43EAC1}" presName="composite" presStyleCnt="0"/>
      <dgm:spPr/>
    </dgm:pt>
    <dgm:pt modelId="{761F3040-3744-4A74-BBB5-7AC05BEA1F22}" type="pres">
      <dgm:prSet presAssocID="{CDFB6937-9973-4BB2-8DAF-7E7ACB43EAC1}" presName="imagSh" presStyleLbl="bgImgPlace1" presStyleIdx="0" presStyleCnt="7" custScaleY="97671" custLinFactNeighborX="-380" custLinFactNeighborY="-80918"/>
      <dgm:spPr>
        <a:solidFill>
          <a:srgbClr val="92D050">
            <a:alpha val="87000"/>
          </a:srgbClr>
        </a:solidFill>
      </dgm:spPr>
    </dgm:pt>
    <dgm:pt modelId="{951D05D9-7BD2-4B35-9496-6E0D7F5ED7CB}" type="pres">
      <dgm:prSet presAssocID="{CDFB6937-9973-4BB2-8DAF-7E7ACB43EAC1}" presName="txNode" presStyleLbl="node1" presStyleIdx="0" presStyleCnt="7" custScaleX="95017" custScaleY="295131" custLinFactNeighborX="-564" custLinFactNeighborY="10488">
        <dgm:presLayoutVars>
          <dgm:bulletEnabled val="1"/>
        </dgm:presLayoutVars>
      </dgm:prSet>
      <dgm:spPr/>
    </dgm:pt>
    <dgm:pt modelId="{C72F0F2C-0929-448A-8FF2-72824B1490EA}" type="pres">
      <dgm:prSet presAssocID="{7E34A5A8-FCB7-4F05-9027-2118D22CD6B2}" presName="sibTrans" presStyleLbl="sibTrans2D1" presStyleIdx="0" presStyleCnt="6" custLinFactNeighborY="-12244"/>
      <dgm:spPr/>
    </dgm:pt>
    <dgm:pt modelId="{1884B7EA-D6BA-45A2-9DCE-0013155A39BF}" type="pres">
      <dgm:prSet presAssocID="{7E34A5A8-FCB7-4F05-9027-2118D22CD6B2}" presName="connTx" presStyleLbl="sibTrans2D1" presStyleIdx="0" presStyleCnt="6"/>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1" presStyleCnt="7" custLinFactNeighborX="-469" custLinFactNeighborY="-82683"/>
      <dgm:spPr>
        <a:solidFill>
          <a:srgbClr val="92D050">
            <a:alpha val="87000"/>
          </a:srgbClr>
        </a:solidFill>
      </dgm:spPr>
    </dgm:pt>
    <dgm:pt modelId="{C78C8D08-1C44-42C3-B360-5CF409DD5431}" type="pres">
      <dgm:prSet presAssocID="{1FCE059B-C67E-4150-A7E3-574BC1ADFE65}" presName="txNode" presStyleLbl="node1" presStyleIdx="1" presStyleCnt="7" custScaleX="95057" custScaleY="295131" custLinFactNeighborX="-564" custLinFactNeighborY="10488">
        <dgm:presLayoutVars>
          <dgm:bulletEnabled val="1"/>
        </dgm:presLayoutVars>
      </dgm:prSet>
      <dgm:spPr/>
    </dgm:pt>
    <dgm:pt modelId="{4FDEE0AB-752B-4AE9-B4E7-364E12DBF8A0}" type="pres">
      <dgm:prSet presAssocID="{83B74E29-7EE8-4C2D-B8A0-5474444AED9D}" presName="sibTrans" presStyleLbl="sibTrans2D1" presStyleIdx="1" presStyleCnt="6" custLinFactNeighborY="-12244"/>
      <dgm:spPr/>
    </dgm:pt>
    <dgm:pt modelId="{0602D8DE-DBD1-4BB4-97EB-0DDC3CE11695}" type="pres">
      <dgm:prSet presAssocID="{83B74E29-7EE8-4C2D-B8A0-5474444AED9D}" presName="connTx" presStyleLbl="sibTrans2D1" presStyleIdx="1" presStyleCnt="6"/>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2" presStyleCnt="7" custLinFactNeighborX="478" custLinFactNeighborY="-82683"/>
      <dgm:spPr>
        <a:solidFill>
          <a:srgbClr val="92D050">
            <a:alpha val="87000"/>
          </a:srgbClr>
        </a:solidFill>
      </dgm:spPr>
    </dgm:pt>
    <dgm:pt modelId="{AC89D371-A773-418C-8E1F-B8ED5BD33278}" type="pres">
      <dgm:prSet presAssocID="{295C1E1E-3A40-4753-B1DF-E2448DF0F3B9}" presName="txNode" presStyleLbl="node1" presStyleIdx="2" presStyleCnt="7" custScaleX="112116" custScaleY="295131" custLinFactNeighborX="-416" custLinFactNeighborY="10488">
        <dgm:presLayoutVars>
          <dgm:bulletEnabled val="1"/>
        </dgm:presLayoutVars>
      </dgm:prSet>
      <dgm:spPr/>
    </dgm:pt>
    <dgm:pt modelId="{77556408-61B2-4520-B6CB-3A7E7384B5CE}" type="pres">
      <dgm:prSet presAssocID="{84B2B175-5CDF-4A01-BF77-6EEA1C2BF16A}" presName="sibTrans" presStyleLbl="sibTrans2D1" presStyleIdx="2" presStyleCnt="6" custLinFactNeighborY="-6122"/>
      <dgm:spPr/>
    </dgm:pt>
    <dgm:pt modelId="{588DEAC1-E331-4193-9CB3-43E072C7035D}" type="pres">
      <dgm:prSet presAssocID="{84B2B175-5CDF-4A01-BF77-6EEA1C2BF16A}" presName="connTx" presStyleLbl="sibTrans2D1" presStyleIdx="2" presStyleCnt="6"/>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3" presStyleCnt="7" custLinFactNeighborX="-131" custLinFactNeighborY="-82683"/>
      <dgm:spPr>
        <a:solidFill>
          <a:srgbClr val="92D050">
            <a:alpha val="87000"/>
          </a:srgbClr>
        </a:solidFill>
      </dgm:spPr>
    </dgm:pt>
    <dgm:pt modelId="{6FBAD514-F92E-400E-A5C0-B3226836FF45}" type="pres">
      <dgm:prSet presAssocID="{D171BF94-27CA-460D-BF0B-C9951E01DE68}" presName="txNode" presStyleLbl="node1" presStyleIdx="3" presStyleCnt="7" custScaleX="114457" custScaleY="295131" custLinFactNeighborX="287" custLinFactNeighborY="10488">
        <dgm:presLayoutVars>
          <dgm:bulletEnabled val="1"/>
        </dgm:presLayoutVars>
      </dgm:prSet>
      <dgm:spPr/>
    </dgm:pt>
    <dgm:pt modelId="{B55226C0-8522-4BA1-B6A5-840F11E6C124}" type="pres">
      <dgm:prSet presAssocID="{5FAE9DCE-8482-4E67-8519-1E7BE3D6008B}" presName="sibTrans" presStyleLbl="sibTrans2D1" presStyleIdx="3" presStyleCnt="6" custLinFactNeighborY="-6122"/>
      <dgm:spPr/>
    </dgm:pt>
    <dgm:pt modelId="{945A9593-133B-4369-B164-BFFE4276BBB0}" type="pres">
      <dgm:prSet presAssocID="{5FAE9DCE-8482-4E67-8519-1E7BE3D6008B}" presName="connTx" presStyleLbl="sibTrans2D1" presStyleIdx="3" presStyleCnt="6"/>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4" presStyleCnt="7" custLinFactNeighborY="-82683"/>
      <dgm:spPr>
        <a:solidFill>
          <a:srgbClr val="92D050">
            <a:alpha val="87000"/>
          </a:srgbClr>
        </a:solidFill>
      </dgm:spPr>
    </dgm:pt>
    <dgm:pt modelId="{9871FEEB-CC8A-4506-8F82-5DA31909C346}" type="pres">
      <dgm:prSet presAssocID="{AFA97527-3FF2-486E-A55C-DA30602729F1}" presName="txNode" presStyleLbl="node1" presStyleIdx="4" presStyleCnt="7" custScaleX="125425" custScaleY="295131" custLinFactNeighborX="287" custLinFactNeighborY="10488">
        <dgm:presLayoutVars>
          <dgm:bulletEnabled val="1"/>
        </dgm:presLayoutVars>
      </dgm:prSet>
      <dgm:spPr/>
    </dgm:pt>
    <dgm:pt modelId="{6D6C9822-CD95-4977-A24D-FC921D1045BA}" type="pres">
      <dgm:prSet presAssocID="{FFFE65DF-F5E9-40EA-9E42-04A2901A01B9}" presName="sibTrans" presStyleLbl="sibTrans2D1" presStyleIdx="4" presStyleCnt="6"/>
      <dgm:spPr/>
    </dgm:pt>
    <dgm:pt modelId="{2770E077-CB14-4605-BB41-B9A2FB4AE30D}" type="pres">
      <dgm:prSet presAssocID="{FFFE65DF-F5E9-40EA-9E42-04A2901A01B9}" presName="connTx" presStyleLbl="sibTrans2D1" presStyleIdx="4" presStyleCnt="6"/>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5" presStyleCnt="7" custLinFactNeighborY="-82683"/>
      <dgm:spPr>
        <a:solidFill>
          <a:srgbClr val="92D050">
            <a:alpha val="87000"/>
          </a:srgbClr>
        </a:solidFill>
      </dgm:spPr>
    </dgm:pt>
    <dgm:pt modelId="{5A8F726D-45B2-4849-8BE4-C9ED42E25A67}" type="pres">
      <dgm:prSet presAssocID="{D37EB930-67E2-4F17-97D3-A8FE7F617D08}" presName="txNode" presStyleLbl="node1" presStyleIdx="5" presStyleCnt="7" custScaleX="127085" custScaleY="295131" custLinFactNeighborX="287" custLinFactNeighborY="15765">
        <dgm:presLayoutVars>
          <dgm:bulletEnabled val="1"/>
        </dgm:presLayoutVars>
      </dgm:prSet>
      <dgm:spPr/>
    </dgm:pt>
    <dgm:pt modelId="{2350A455-87F9-47D6-914A-ADAA0D618685}" type="pres">
      <dgm:prSet presAssocID="{88CD648A-652C-4B70-BA79-1C67EDC38B47}" presName="sibTrans" presStyleLbl="sibTrans2D1" presStyleIdx="5" presStyleCnt="6"/>
      <dgm:spPr/>
    </dgm:pt>
    <dgm:pt modelId="{075DC412-8970-4E5B-9AB2-C0E31394F896}" type="pres">
      <dgm:prSet presAssocID="{88CD648A-652C-4B70-BA79-1C67EDC38B47}" presName="connTx" presStyleLbl="sibTrans2D1" presStyleIdx="5" presStyleCnt="6"/>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6" presStyleCnt="7" custLinFactNeighborX="-69" custLinFactNeighborY="-81189"/>
      <dgm:spPr>
        <a:solidFill>
          <a:srgbClr val="92D050">
            <a:alpha val="87000"/>
          </a:srgbClr>
        </a:solidFill>
      </dgm:spPr>
    </dgm:pt>
    <dgm:pt modelId="{BE86FBA6-7D0B-4B70-B73A-77A59F458A7A}" type="pres">
      <dgm:prSet presAssocID="{45C58465-0E06-4311-AB79-6B843D8A3D66}" presName="txNode" presStyleLbl="node1" presStyleIdx="6" presStyleCnt="7" custScaleX="106995" custScaleY="295131" custLinFactNeighborX="131" custLinFactNeighborY="18625">
        <dgm:presLayoutVars>
          <dgm:bulletEnabled val="1"/>
        </dgm:presLayoutVars>
      </dgm:prSet>
      <dgm:spPr/>
    </dgm:pt>
  </dgm:ptLst>
  <dgm:cxnLst>
    <dgm:cxn modelId="{111D3700-2E32-4127-AC8E-8A7ABE3C12F1}" srcId="{0FB28296-5F18-4918-A6A2-5D3B642BDF44}" destId="{D37EB930-67E2-4F17-97D3-A8FE7F617D08}" srcOrd="5"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7844611-02DE-4608-BFB2-9C9C3EE86B39}" srcId="{0FB28296-5F18-4918-A6A2-5D3B642BDF44}" destId="{CDFB6937-9973-4BB2-8DAF-7E7ACB43EAC1}" srcOrd="0" destOrd="0" parTransId="{AC544820-1BF3-41D6-ADD4-3FA8A202CD84}" sibTransId="{7E34A5A8-FCB7-4F05-9027-2118D22CD6B2}"/>
    <dgm:cxn modelId="{EB183D12-D36A-4301-8C5C-E40BEA6F9175}" type="presOf" srcId="{CDFB6937-9973-4BB2-8DAF-7E7ACB43EAC1}" destId="{951D05D9-7BD2-4B35-9496-6E0D7F5ED7CB}" srcOrd="0" destOrd="0" presId="urn:microsoft.com/office/officeart/2005/8/layout/hProcess10"/>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4EF2402A-6814-4462-B405-3CE90CCA59CE}" srcId="{CDFB6937-9973-4BB2-8DAF-7E7ACB43EAC1}" destId="{37452848-6008-4BB8-9445-970D7ABEB296}" srcOrd="0" destOrd="0" parTransId="{D6B6AD72-D36B-4B99-A5B0-FACA01932309}" sibTransId="{A6519DD5-D69F-4A06-B064-2E392D04CF5A}"/>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D0A4A41-F09B-4B92-A8C6-0388FA1E47D6}" type="presOf" srcId="{7E34A5A8-FCB7-4F05-9027-2118D22CD6B2}" destId="{1884B7EA-D6BA-45A2-9DCE-0013155A39BF}" srcOrd="1" destOrd="0"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2"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6"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1"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4"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9E136ECD-DAB6-41A3-8241-099C97ED071B}" type="presOf" srcId="{37452848-6008-4BB8-9445-970D7ABEB296}" destId="{951D05D9-7BD2-4B35-9496-6E0D7F5ED7CB}" srcOrd="0" destOrd="1"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80B95D4-DAEE-4B96-8CD4-9A8EF446982E}" type="presOf" srcId="{7E34A5A8-FCB7-4F05-9027-2118D22CD6B2}" destId="{C72F0F2C-0929-448A-8FF2-72824B1490EA}" srcOrd="0" destOrd="0" presId="urn:microsoft.com/office/officeart/2005/8/layout/hProcess10"/>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3"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5855D36E-9E01-4048-9290-61A924477EFB}" type="presParOf" srcId="{06DD6891-4BF9-4B6D-A20F-113E76A44A81}" destId="{47390940-32BE-4CE9-8A55-E14D2264683F}" srcOrd="0" destOrd="0" presId="urn:microsoft.com/office/officeart/2005/8/layout/hProcess10"/>
    <dgm:cxn modelId="{25B97F13-11ED-476C-984D-1B418808BD0D}" type="presParOf" srcId="{47390940-32BE-4CE9-8A55-E14D2264683F}" destId="{761F3040-3744-4A74-BBB5-7AC05BEA1F22}" srcOrd="0" destOrd="0" presId="urn:microsoft.com/office/officeart/2005/8/layout/hProcess10"/>
    <dgm:cxn modelId="{F02ECA94-9D80-43D8-B27A-DABAC3751C47}" type="presParOf" srcId="{47390940-32BE-4CE9-8A55-E14D2264683F}" destId="{951D05D9-7BD2-4B35-9496-6E0D7F5ED7CB}" srcOrd="1" destOrd="0" presId="urn:microsoft.com/office/officeart/2005/8/layout/hProcess10"/>
    <dgm:cxn modelId="{E49C4AC9-65C6-45D6-81F8-5322B18CB3A3}" type="presParOf" srcId="{06DD6891-4BF9-4B6D-A20F-113E76A44A81}" destId="{C72F0F2C-0929-448A-8FF2-72824B1490EA}" srcOrd="1" destOrd="0" presId="urn:microsoft.com/office/officeart/2005/8/layout/hProcess10"/>
    <dgm:cxn modelId="{42E2B520-585A-48A3-A9A4-F835A8B0CB85}" type="presParOf" srcId="{C72F0F2C-0929-448A-8FF2-72824B1490EA}" destId="{1884B7EA-D6BA-45A2-9DCE-0013155A39BF}" srcOrd="0" destOrd="0" presId="urn:microsoft.com/office/officeart/2005/8/layout/hProcess10"/>
    <dgm:cxn modelId="{69DA00E3-31E6-47B0-BB92-359B5B85B186}" type="presParOf" srcId="{06DD6891-4BF9-4B6D-A20F-113E76A44A81}" destId="{FF3AC86A-2B39-4AAF-92E8-6945CB7652A8}" srcOrd="2"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3"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4"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5"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6"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7"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8"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9"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10"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11"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2"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B2AF46-F17A-4175-9E9E-6F9F3817BEF1}" type="doc">
      <dgm:prSet loTypeId="urn:microsoft.com/office/officeart/2005/8/layout/arrow4" loCatId="relationship" qsTypeId="urn:microsoft.com/office/officeart/2005/8/quickstyle/3d2" qsCatId="3D" csTypeId="urn:microsoft.com/office/officeart/2005/8/colors/accent1_4" csCatId="accent1" phldr="1"/>
      <dgm:spPr/>
      <dgm:t>
        <a:bodyPr/>
        <a:lstStyle/>
        <a:p>
          <a:endParaRPr lang="es-CR"/>
        </a:p>
      </dgm:t>
    </dgm:pt>
    <dgm:pt modelId="{4D4C87DF-B304-4683-AF34-A987A3BDE8CC}">
      <dgm:prSet phldrT="[Texto]" custT="1"/>
      <dgm:spPr/>
      <dgm:t>
        <a:bodyPr/>
        <a:lstStyle/>
        <a:p>
          <a:pPr algn="ctr"/>
          <a:r>
            <a:rPr lang="es-CR" sz="2000" dirty="0"/>
            <a:t>SEGURO DE DEPÓSITOS</a:t>
          </a:r>
        </a:p>
        <a:p>
          <a:pPr algn="ctr"/>
          <a:r>
            <a:rPr lang="es-CR" sz="2800" b="1" dirty="0">
              <a:solidFill>
                <a:srgbClr val="00B050"/>
              </a:solidFill>
            </a:rPr>
            <a:t>+</a:t>
          </a:r>
        </a:p>
        <a:p>
          <a:pPr algn="ctr"/>
          <a:r>
            <a:rPr lang="es-CR" sz="2000" dirty="0"/>
            <a:t>FONDO ESTABILIDAD</a:t>
          </a:r>
        </a:p>
        <a:p>
          <a:pPr algn="ctr"/>
          <a:r>
            <a:rPr lang="es-CR" sz="2400" b="1" dirty="0"/>
            <a:t>0,145% hasta 0,160%</a:t>
          </a:r>
        </a:p>
      </dgm:t>
    </dgm:pt>
    <dgm:pt modelId="{90D20690-F538-443B-8A14-3643DAD8E3BE}" type="parTrans" cxnId="{E6EFC4DC-DDF1-4F6E-9B26-6753C7FDBCF7}">
      <dgm:prSet/>
      <dgm:spPr/>
      <dgm:t>
        <a:bodyPr/>
        <a:lstStyle/>
        <a:p>
          <a:endParaRPr lang="es-CR" sz="2400"/>
        </a:p>
      </dgm:t>
    </dgm:pt>
    <dgm:pt modelId="{E49714AB-05D2-4B0C-9C0C-38A5FB6E086A}" type="sibTrans" cxnId="{E6EFC4DC-DDF1-4F6E-9B26-6753C7FDBCF7}">
      <dgm:prSet/>
      <dgm:spPr/>
      <dgm:t>
        <a:bodyPr/>
        <a:lstStyle/>
        <a:p>
          <a:endParaRPr lang="es-CR" sz="2400"/>
        </a:p>
      </dgm:t>
    </dgm:pt>
    <dgm:pt modelId="{94E913D5-56C2-4B20-93BA-D18AAC92D40E}">
      <dgm:prSet phldrT="[Texto]" custT="1"/>
      <dgm:spPr/>
      <dgm:t>
        <a:bodyPr/>
        <a:lstStyle/>
        <a:p>
          <a:pPr algn="ctr"/>
          <a:r>
            <a:rPr lang="es-CR" sz="2000" dirty="0"/>
            <a:t>SEGURO DE DEPÓSITOS</a:t>
          </a:r>
        </a:p>
        <a:p>
          <a:pPr algn="ctr"/>
          <a:r>
            <a:rPr lang="es-CR" sz="2400" b="1" dirty="0"/>
            <a:t>0,110% hasta 0,150%</a:t>
          </a:r>
        </a:p>
      </dgm:t>
    </dgm:pt>
    <dgm:pt modelId="{27EA156D-C091-4719-BBCE-88739350177A}" type="parTrans" cxnId="{5FD879C6-5017-4D30-AE64-9E2192400691}">
      <dgm:prSet/>
      <dgm:spPr/>
      <dgm:t>
        <a:bodyPr/>
        <a:lstStyle/>
        <a:p>
          <a:endParaRPr lang="es-CR" sz="2400"/>
        </a:p>
      </dgm:t>
    </dgm:pt>
    <dgm:pt modelId="{1A5689F6-D02B-401D-9DA4-D7389A21BCEE}" type="sibTrans" cxnId="{5FD879C6-5017-4D30-AE64-9E2192400691}">
      <dgm:prSet/>
      <dgm:spPr/>
      <dgm:t>
        <a:bodyPr/>
        <a:lstStyle/>
        <a:p>
          <a:endParaRPr lang="es-CR" sz="2400"/>
        </a:p>
      </dgm:t>
    </dgm:pt>
    <dgm:pt modelId="{DA962E32-E456-413C-9A7F-A88F8448B252}" type="pres">
      <dgm:prSet presAssocID="{46B2AF46-F17A-4175-9E9E-6F9F3817BEF1}" presName="compositeShape" presStyleCnt="0">
        <dgm:presLayoutVars>
          <dgm:chMax val="2"/>
          <dgm:dir/>
          <dgm:resizeHandles val="exact"/>
        </dgm:presLayoutVars>
      </dgm:prSet>
      <dgm:spPr/>
    </dgm:pt>
    <dgm:pt modelId="{5B73A910-EA10-41AB-8CE1-1C34D402800A}" type="pres">
      <dgm:prSet presAssocID="{4D4C87DF-B304-4683-AF34-A987A3BDE8CC}" presName="upArrow" presStyleLbl="node1" presStyleIdx="0" presStyleCnt="2"/>
      <dgm:spPr/>
    </dgm:pt>
    <dgm:pt modelId="{801373F4-E6CC-4D8A-9DC2-F25668601A72}" type="pres">
      <dgm:prSet presAssocID="{4D4C87DF-B304-4683-AF34-A987A3BDE8CC}" presName="upArrowText" presStyleLbl="revTx" presStyleIdx="0" presStyleCnt="2">
        <dgm:presLayoutVars>
          <dgm:chMax val="0"/>
          <dgm:bulletEnabled val="1"/>
        </dgm:presLayoutVars>
      </dgm:prSet>
      <dgm:spPr/>
    </dgm:pt>
    <dgm:pt modelId="{79720E80-1C34-4326-9307-971C5EB2E03A}" type="pres">
      <dgm:prSet presAssocID="{94E913D5-56C2-4B20-93BA-D18AAC92D40E}" presName="downArrow" presStyleLbl="node1" presStyleIdx="1" presStyleCnt="2"/>
      <dgm:spPr/>
    </dgm:pt>
    <dgm:pt modelId="{A325047D-2191-4528-BC34-0B57A102FD2E}" type="pres">
      <dgm:prSet presAssocID="{94E913D5-56C2-4B20-93BA-D18AAC92D40E}" presName="downArrowText" presStyleLbl="revTx" presStyleIdx="1" presStyleCnt="2">
        <dgm:presLayoutVars>
          <dgm:chMax val="0"/>
          <dgm:bulletEnabled val="1"/>
        </dgm:presLayoutVars>
      </dgm:prSet>
      <dgm:spPr/>
    </dgm:pt>
  </dgm:ptLst>
  <dgm:cxnLst>
    <dgm:cxn modelId="{9A83A413-821C-4955-B8B0-B22DB32BC793}" type="presOf" srcId="{4D4C87DF-B304-4683-AF34-A987A3BDE8CC}" destId="{801373F4-E6CC-4D8A-9DC2-F25668601A72}" srcOrd="0" destOrd="0" presId="urn:microsoft.com/office/officeart/2005/8/layout/arrow4"/>
    <dgm:cxn modelId="{73469553-E626-43B3-B9F7-73BE20F1D0CD}" type="presOf" srcId="{46B2AF46-F17A-4175-9E9E-6F9F3817BEF1}" destId="{DA962E32-E456-413C-9A7F-A88F8448B252}" srcOrd="0" destOrd="0" presId="urn:microsoft.com/office/officeart/2005/8/layout/arrow4"/>
    <dgm:cxn modelId="{5FD879C6-5017-4D30-AE64-9E2192400691}" srcId="{46B2AF46-F17A-4175-9E9E-6F9F3817BEF1}" destId="{94E913D5-56C2-4B20-93BA-D18AAC92D40E}" srcOrd="1" destOrd="0" parTransId="{27EA156D-C091-4719-BBCE-88739350177A}" sibTransId="{1A5689F6-D02B-401D-9DA4-D7389A21BCEE}"/>
    <dgm:cxn modelId="{A090B9CF-E973-47E0-9A69-E5C74AE54E62}" type="presOf" srcId="{94E913D5-56C2-4B20-93BA-D18AAC92D40E}" destId="{A325047D-2191-4528-BC34-0B57A102FD2E}" srcOrd="0" destOrd="0" presId="urn:microsoft.com/office/officeart/2005/8/layout/arrow4"/>
    <dgm:cxn modelId="{E6EFC4DC-DDF1-4F6E-9B26-6753C7FDBCF7}" srcId="{46B2AF46-F17A-4175-9E9E-6F9F3817BEF1}" destId="{4D4C87DF-B304-4683-AF34-A987A3BDE8CC}" srcOrd="0" destOrd="0" parTransId="{90D20690-F538-443B-8A14-3643DAD8E3BE}" sibTransId="{E49714AB-05D2-4B0C-9C0C-38A5FB6E086A}"/>
    <dgm:cxn modelId="{0C350B13-4E36-4D1D-8928-432470FD0789}" type="presParOf" srcId="{DA962E32-E456-413C-9A7F-A88F8448B252}" destId="{5B73A910-EA10-41AB-8CE1-1C34D402800A}" srcOrd="0" destOrd="0" presId="urn:microsoft.com/office/officeart/2005/8/layout/arrow4"/>
    <dgm:cxn modelId="{3B5EA03E-C007-486A-A8BB-E7554E70F6E5}" type="presParOf" srcId="{DA962E32-E456-413C-9A7F-A88F8448B252}" destId="{801373F4-E6CC-4D8A-9DC2-F25668601A72}" srcOrd="1" destOrd="0" presId="urn:microsoft.com/office/officeart/2005/8/layout/arrow4"/>
    <dgm:cxn modelId="{51298544-B2CF-4D41-B47C-5B6A150D7A91}" type="presParOf" srcId="{DA962E32-E456-413C-9A7F-A88F8448B252}" destId="{79720E80-1C34-4326-9307-971C5EB2E03A}" srcOrd="2" destOrd="0" presId="urn:microsoft.com/office/officeart/2005/8/layout/arrow4"/>
    <dgm:cxn modelId="{152296AF-ED69-4DEE-B357-4CD29169FED6}" type="presParOf" srcId="{DA962E32-E456-413C-9A7F-A88F8448B252}" destId="{A325047D-2191-4528-BC34-0B57A102FD2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15E515-BF78-4AF8-868D-1D3D7CF82847}" type="doc">
      <dgm:prSet loTypeId="urn:microsoft.com/office/officeart/2005/8/layout/process5" loCatId="process" qsTypeId="urn:microsoft.com/office/officeart/2005/8/quickstyle/3d2" qsCatId="3D" csTypeId="urn:microsoft.com/office/officeart/2005/8/colors/accent1_4" csCatId="accent1" phldr="1"/>
      <dgm:spPr/>
      <dgm:t>
        <a:bodyPr/>
        <a:lstStyle/>
        <a:p>
          <a:endParaRPr lang="en-US"/>
        </a:p>
      </dgm:t>
    </dgm:pt>
    <dgm:pt modelId="{4ECD5825-0BBD-4BA0-B73E-85307FFED2A0}">
      <dgm:prSet custT="1"/>
      <dgm:spPr/>
      <dgm:t>
        <a:bodyPr/>
        <a:lstStyle/>
        <a:p>
          <a:pPr algn="ctr"/>
          <a:r>
            <a:rPr lang="en-US" sz="1400" b="1" dirty="0" err="1"/>
            <a:t>Otros</a:t>
          </a:r>
          <a:r>
            <a:rPr lang="en-US" sz="1400" b="1" dirty="0"/>
            <a:t> del </a:t>
          </a:r>
          <a:r>
            <a:rPr lang="en-US" sz="1400" b="1" dirty="0" err="1"/>
            <a:t>marco</a:t>
          </a:r>
          <a:r>
            <a:rPr lang="en-US" sz="1400" b="1" dirty="0"/>
            <a:t> Legal</a:t>
          </a:r>
        </a:p>
      </dgm:t>
    </dgm:pt>
    <dgm:pt modelId="{7755FB81-BCA6-49CF-8F7F-CEF37BE1FE18}" type="parTrans" cxnId="{08AAA5D8-8844-4B5A-A739-2D343CA7321A}">
      <dgm:prSet/>
      <dgm:spPr/>
      <dgm:t>
        <a:bodyPr/>
        <a:lstStyle/>
        <a:p>
          <a:pPr algn="ctr"/>
          <a:endParaRPr lang="es-CR" sz="1400" b="1"/>
        </a:p>
      </dgm:t>
    </dgm:pt>
    <dgm:pt modelId="{2A22F422-DEA9-4FC0-968E-93F98F93E180}" type="sibTrans" cxnId="{08AAA5D8-8844-4B5A-A739-2D343CA7321A}">
      <dgm:prSet/>
      <dgm:spPr/>
      <dgm:t>
        <a:bodyPr/>
        <a:lstStyle/>
        <a:p>
          <a:pPr algn="ctr"/>
          <a:endParaRPr lang="es-CR" sz="1400" b="1"/>
        </a:p>
      </dgm:t>
    </dgm:pt>
    <dgm:pt modelId="{438CE9E8-15C1-4E12-99B6-462D3343E459}">
      <dgm:prSet custT="1"/>
      <dgm:spPr/>
      <dgm:t>
        <a:bodyPr/>
        <a:lstStyle/>
        <a:p>
          <a:pPr algn="ctr"/>
          <a:r>
            <a:rPr lang="es-CR" sz="1400" b="1" dirty="0">
              <a:latin typeface="Abadi" panose="020B0604020104020204" pitchFamily="34" charset="0"/>
            </a:rPr>
            <a:t>Crear Ficha Técnica</a:t>
          </a:r>
        </a:p>
      </dgm:t>
    </dgm:pt>
    <dgm:pt modelId="{BDE767A7-8593-46F3-BC93-6EE5E06BD4BB}" type="parTrans" cxnId="{04B32C62-E90E-48F0-BE70-F3F28D8BE40F}">
      <dgm:prSet/>
      <dgm:spPr/>
      <dgm:t>
        <a:bodyPr/>
        <a:lstStyle/>
        <a:p>
          <a:pPr algn="ctr"/>
          <a:endParaRPr lang="es-CR" sz="1400"/>
        </a:p>
      </dgm:t>
    </dgm:pt>
    <dgm:pt modelId="{3E834B58-DEFE-4B02-9E39-15265E21E1AD}" type="sibTrans" cxnId="{04B32C62-E90E-48F0-BE70-F3F28D8BE40F}">
      <dgm:prSet custT="1"/>
      <dgm:spPr/>
      <dgm:t>
        <a:bodyPr/>
        <a:lstStyle/>
        <a:p>
          <a:pPr algn="ctr"/>
          <a:endParaRPr lang="es-CR" sz="1400"/>
        </a:p>
      </dgm:t>
    </dgm:pt>
    <dgm:pt modelId="{2B03E951-4838-450D-B098-77BC20BE3ED7}">
      <dgm:prSet custT="1"/>
      <dgm:spPr/>
      <dgm:t>
        <a:bodyPr/>
        <a:lstStyle/>
        <a:p>
          <a:pPr algn="ctr"/>
          <a:r>
            <a:rPr lang="es-CR" sz="1400" b="1" dirty="0">
              <a:latin typeface="Abadi" panose="020B0604020104020204" pitchFamily="34" charset="0"/>
            </a:rPr>
            <a:t>ARPOBAR  MODELO DE NEGOCIO</a:t>
          </a:r>
        </a:p>
      </dgm:t>
    </dgm:pt>
    <dgm:pt modelId="{B4BD03DA-4BB1-498E-BE88-8122ED52C122}" type="parTrans" cxnId="{05723FAD-20A9-49ED-A876-D9848189B307}">
      <dgm:prSet/>
      <dgm:spPr/>
      <dgm:t>
        <a:bodyPr/>
        <a:lstStyle/>
        <a:p>
          <a:pPr algn="ctr"/>
          <a:endParaRPr lang="es-CR" sz="1400"/>
        </a:p>
      </dgm:t>
    </dgm:pt>
    <dgm:pt modelId="{21E6F319-F554-41F6-B576-41BFD5BBFD3F}" type="sibTrans" cxnId="{05723FAD-20A9-49ED-A876-D9848189B307}">
      <dgm:prSet custT="1"/>
      <dgm:spPr/>
      <dgm:t>
        <a:bodyPr/>
        <a:lstStyle/>
        <a:p>
          <a:pPr algn="ctr"/>
          <a:endParaRPr lang="es-CR" sz="1400"/>
        </a:p>
      </dgm:t>
    </dgm:pt>
    <dgm:pt modelId="{376FDA91-AA34-470C-82F8-E8D7ED57491B}">
      <dgm:prSet custT="1"/>
      <dgm:spPr/>
      <dgm:t>
        <a:bodyPr/>
        <a:lstStyle/>
        <a:p>
          <a:pPr algn="ctr"/>
          <a:r>
            <a:rPr lang="es-CR" sz="1400" b="1" dirty="0">
              <a:latin typeface="Abadi" panose="020B0604020104020204" pitchFamily="34" charset="0"/>
            </a:rPr>
            <a:t>Crear Reglamentos</a:t>
          </a:r>
        </a:p>
      </dgm:t>
    </dgm:pt>
    <dgm:pt modelId="{FAEB9019-C445-4409-B18F-2EDCCE2645A0}" type="parTrans" cxnId="{228C4B60-5157-48F8-B476-46932C2E4371}">
      <dgm:prSet/>
      <dgm:spPr/>
      <dgm:t>
        <a:bodyPr/>
        <a:lstStyle/>
        <a:p>
          <a:pPr algn="ctr"/>
          <a:endParaRPr lang="es-CR" sz="1400"/>
        </a:p>
      </dgm:t>
    </dgm:pt>
    <dgm:pt modelId="{59545B1F-6197-456A-BC4F-B380298A132A}" type="sibTrans" cxnId="{228C4B60-5157-48F8-B476-46932C2E4371}">
      <dgm:prSet custT="1"/>
      <dgm:spPr/>
      <dgm:t>
        <a:bodyPr/>
        <a:lstStyle/>
        <a:p>
          <a:pPr algn="ctr"/>
          <a:endParaRPr lang="es-CR" sz="1400"/>
        </a:p>
      </dgm:t>
    </dgm:pt>
    <dgm:pt modelId="{50CB89FD-A40B-4247-9909-C5BCDAF89FF2}">
      <dgm:prSet custT="1"/>
      <dgm:spPr/>
      <dgm:t>
        <a:bodyPr/>
        <a:lstStyle/>
        <a:p>
          <a:pPr algn="ctr"/>
          <a:r>
            <a:rPr lang="es-CR" sz="1400" b="1">
              <a:latin typeface="Abadi" panose="020B0604020104020204" pitchFamily="34" charset="0"/>
            </a:rPr>
            <a:t>Modificar </a:t>
          </a:r>
          <a:r>
            <a:rPr lang="es-CR" sz="1400" b="1" dirty="0">
              <a:latin typeface="Abadi" panose="020B0604020104020204" pitchFamily="34" charset="0"/>
            </a:rPr>
            <a:t>el Estatuto</a:t>
          </a:r>
        </a:p>
      </dgm:t>
    </dgm:pt>
    <dgm:pt modelId="{3910CF22-19FE-425D-8F35-3FB681D4BF87}" type="parTrans" cxnId="{909EF600-7AA0-4C78-8D77-0BFA000A077F}">
      <dgm:prSet/>
      <dgm:spPr/>
      <dgm:t>
        <a:bodyPr/>
        <a:lstStyle/>
        <a:p>
          <a:pPr algn="ctr"/>
          <a:endParaRPr lang="es-CR" sz="1400"/>
        </a:p>
      </dgm:t>
    </dgm:pt>
    <dgm:pt modelId="{5F1890E3-A3BE-409D-9B81-9671AEA50098}" type="sibTrans" cxnId="{909EF600-7AA0-4C78-8D77-0BFA000A077F}">
      <dgm:prSet custT="1"/>
      <dgm:spPr/>
      <dgm:t>
        <a:bodyPr/>
        <a:lstStyle/>
        <a:p>
          <a:pPr algn="ctr"/>
          <a:endParaRPr lang="es-CR" sz="1400"/>
        </a:p>
      </dgm:t>
    </dgm:pt>
    <dgm:pt modelId="{54F9F85A-03CC-4868-9C41-193C063DEB06}">
      <dgm:prSet custT="1"/>
      <dgm:spPr/>
      <dgm:t>
        <a:bodyPr/>
        <a:lstStyle/>
        <a:p>
          <a:pPr algn="ctr"/>
          <a:r>
            <a:rPr lang="es-CR" sz="1400" b="1">
              <a:latin typeface="Abadi" panose="020B0604020104020204" pitchFamily="34" charset="0"/>
            </a:rPr>
            <a:t>Definir </a:t>
          </a:r>
          <a:r>
            <a:rPr lang="es-CR" sz="1400" b="1" dirty="0">
              <a:latin typeface="Abadi" panose="020B0604020104020204" pitchFamily="34" charset="0"/>
            </a:rPr>
            <a:t>nuevos modelos de medición</a:t>
          </a:r>
        </a:p>
      </dgm:t>
    </dgm:pt>
    <dgm:pt modelId="{82AAB57A-4C71-44C5-9123-899969F5D99D}" type="parTrans" cxnId="{12AA786E-0C32-4D71-95C2-59B75BE1AA26}">
      <dgm:prSet/>
      <dgm:spPr/>
      <dgm:t>
        <a:bodyPr/>
        <a:lstStyle/>
        <a:p>
          <a:pPr algn="ctr"/>
          <a:endParaRPr lang="es-CR" sz="1400"/>
        </a:p>
      </dgm:t>
    </dgm:pt>
    <dgm:pt modelId="{4271C77F-6306-4796-8EB2-2D404FC61FDB}" type="sibTrans" cxnId="{12AA786E-0C32-4D71-95C2-59B75BE1AA26}">
      <dgm:prSet custT="1"/>
      <dgm:spPr/>
      <dgm:t>
        <a:bodyPr/>
        <a:lstStyle/>
        <a:p>
          <a:pPr algn="ctr"/>
          <a:endParaRPr lang="es-CR" sz="1400"/>
        </a:p>
      </dgm:t>
    </dgm:pt>
    <dgm:pt modelId="{6894A283-65F1-4C58-A8E4-23F2651023A0}">
      <dgm:prSet custT="1"/>
      <dgm:spPr/>
      <dgm:t>
        <a:bodyPr/>
        <a:lstStyle/>
        <a:p>
          <a:pPr algn="ctr"/>
          <a:r>
            <a:rPr lang="es-CR" sz="1400" b="1" dirty="0">
              <a:latin typeface="Abadi" panose="020B0604020104020204" pitchFamily="34" charset="0"/>
            </a:rPr>
            <a:t>Visitar Consejos de Administración</a:t>
          </a:r>
        </a:p>
      </dgm:t>
    </dgm:pt>
    <dgm:pt modelId="{70C00CD2-406C-4D96-AD62-EA1D8C81BCD8}" type="parTrans" cxnId="{8C094502-3E57-4F86-A52A-5AAEBC39C5FD}">
      <dgm:prSet/>
      <dgm:spPr/>
      <dgm:t>
        <a:bodyPr/>
        <a:lstStyle/>
        <a:p>
          <a:endParaRPr lang="es-CR" sz="1400"/>
        </a:p>
      </dgm:t>
    </dgm:pt>
    <dgm:pt modelId="{EFB3C7DA-6AFC-4CED-87BD-D7B8D83D45E6}" type="sibTrans" cxnId="{8C094502-3E57-4F86-A52A-5AAEBC39C5FD}">
      <dgm:prSet custT="1"/>
      <dgm:spPr/>
      <dgm:t>
        <a:bodyPr/>
        <a:lstStyle/>
        <a:p>
          <a:endParaRPr lang="es-CR" sz="1400"/>
        </a:p>
      </dgm:t>
    </dgm:pt>
    <dgm:pt modelId="{DE97DDEA-C7DB-494D-93AD-D6A6AEF410D7}">
      <dgm:prSet custT="1"/>
      <dgm:spPr/>
      <dgm:t>
        <a:bodyPr/>
        <a:lstStyle/>
        <a:p>
          <a:pPr algn="ctr"/>
          <a:r>
            <a:rPr lang="es-CR" sz="1400" b="1">
              <a:latin typeface="Abadi" panose="020B0604020104020204" pitchFamily="34" charset="0"/>
            </a:rPr>
            <a:t>Convocar </a:t>
          </a:r>
          <a:r>
            <a:rPr lang="es-CR" sz="1400" b="1" dirty="0">
              <a:latin typeface="Abadi" panose="020B0604020104020204" pitchFamily="34" charset="0"/>
            </a:rPr>
            <a:t>a Asamblea de Socios</a:t>
          </a:r>
        </a:p>
      </dgm:t>
    </dgm:pt>
    <dgm:pt modelId="{EEF2FF31-7047-4D30-B267-4CF1FD1C8A42}" type="parTrans" cxnId="{ADD15EA4-D3A8-4B79-8D43-C2E23534D602}">
      <dgm:prSet/>
      <dgm:spPr/>
      <dgm:t>
        <a:bodyPr/>
        <a:lstStyle/>
        <a:p>
          <a:endParaRPr lang="es-CR"/>
        </a:p>
      </dgm:t>
    </dgm:pt>
    <dgm:pt modelId="{8D130779-5D9A-4055-B7D9-60F1FE4C2765}" type="sibTrans" cxnId="{ADD15EA4-D3A8-4B79-8D43-C2E23534D602}">
      <dgm:prSet/>
      <dgm:spPr/>
      <dgm:t>
        <a:bodyPr/>
        <a:lstStyle/>
        <a:p>
          <a:endParaRPr lang="es-CR"/>
        </a:p>
      </dgm:t>
    </dgm:pt>
    <dgm:pt modelId="{FCF75788-261F-4DA7-AF45-6101D56864A1}">
      <dgm:prSet custT="1"/>
      <dgm:spPr/>
      <dgm:t>
        <a:bodyPr/>
        <a:lstStyle/>
        <a:p>
          <a:pPr algn="ctr"/>
          <a:r>
            <a:rPr lang="en-US" sz="1400" b="1" dirty="0" err="1"/>
            <a:t>Iniciar</a:t>
          </a:r>
          <a:r>
            <a:rPr lang="en-US" sz="1400" b="1" dirty="0"/>
            <a:t> </a:t>
          </a:r>
          <a:r>
            <a:rPr lang="en-US" sz="1400" b="1" dirty="0" err="1"/>
            <a:t>operación</a:t>
          </a:r>
          <a:r>
            <a:rPr lang="en-US" sz="1400" b="1" dirty="0"/>
            <a:t> </a:t>
          </a:r>
          <a:r>
            <a:rPr lang="en-US" sz="1400" b="1" dirty="0" err="1"/>
            <a:t>en</a:t>
          </a:r>
          <a:r>
            <a:rPr lang="en-US" sz="1400" b="1" dirty="0"/>
            <a:t> 2023</a:t>
          </a:r>
        </a:p>
      </dgm:t>
    </dgm:pt>
    <dgm:pt modelId="{33909F2E-DFE4-4CAF-888D-98F40205CF72}" type="parTrans" cxnId="{43EB3428-5DC9-4277-8575-C2F61B8EF2C3}">
      <dgm:prSet/>
      <dgm:spPr/>
    </dgm:pt>
    <dgm:pt modelId="{56B13A71-5E63-4F2D-99F6-6464BF3CB830}" type="sibTrans" cxnId="{43EB3428-5DC9-4277-8575-C2F61B8EF2C3}">
      <dgm:prSet/>
      <dgm:spPr/>
    </dgm:pt>
    <dgm:pt modelId="{14FAF0F7-2FD6-4DC2-8F34-08734402BF88}" type="pres">
      <dgm:prSet presAssocID="{0B15E515-BF78-4AF8-868D-1D3D7CF82847}" presName="diagram" presStyleCnt="0">
        <dgm:presLayoutVars>
          <dgm:dir/>
          <dgm:resizeHandles val="exact"/>
        </dgm:presLayoutVars>
      </dgm:prSet>
      <dgm:spPr/>
    </dgm:pt>
    <dgm:pt modelId="{99FAD0A0-9535-4EF2-9C16-CBD850E105BB}" type="pres">
      <dgm:prSet presAssocID="{438CE9E8-15C1-4E12-99B6-462D3343E459}" presName="node" presStyleLbl="node1" presStyleIdx="0" presStyleCnt="9">
        <dgm:presLayoutVars>
          <dgm:bulletEnabled val="1"/>
        </dgm:presLayoutVars>
      </dgm:prSet>
      <dgm:spPr/>
    </dgm:pt>
    <dgm:pt modelId="{C85D37D6-EDE6-43F3-B8C3-331042D1C1AF}" type="pres">
      <dgm:prSet presAssocID="{3E834B58-DEFE-4B02-9E39-15265E21E1AD}" presName="sibTrans" presStyleLbl="sibTrans2D1" presStyleIdx="0" presStyleCnt="8"/>
      <dgm:spPr/>
    </dgm:pt>
    <dgm:pt modelId="{0F89A3CF-9844-43EB-91DB-30BE30FE8E2A}" type="pres">
      <dgm:prSet presAssocID="{3E834B58-DEFE-4B02-9E39-15265E21E1AD}" presName="connectorText" presStyleLbl="sibTrans2D1" presStyleIdx="0" presStyleCnt="8"/>
      <dgm:spPr/>
    </dgm:pt>
    <dgm:pt modelId="{2ACA0603-45CE-45CF-AE28-0378D9E65716}" type="pres">
      <dgm:prSet presAssocID="{6894A283-65F1-4C58-A8E4-23F2651023A0}" presName="node" presStyleLbl="node1" presStyleIdx="1" presStyleCnt="9">
        <dgm:presLayoutVars>
          <dgm:bulletEnabled val="1"/>
        </dgm:presLayoutVars>
      </dgm:prSet>
      <dgm:spPr/>
    </dgm:pt>
    <dgm:pt modelId="{6D762395-0BB1-4166-BE9A-F746CF5176B3}" type="pres">
      <dgm:prSet presAssocID="{EFB3C7DA-6AFC-4CED-87BD-D7B8D83D45E6}" presName="sibTrans" presStyleLbl="sibTrans2D1" presStyleIdx="1" presStyleCnt="8"/>
      <dgm:spPr/>
    </dgm:pt>
    <dgm:pt modelId="{08764BCE-8A1B-4873-B105-64CB7E9B6F83}" type="pres">
      <dgm:prSet presAssocID="{EFB3C7DA-6AFC-4CED-87BD-D7B8D83D45E6}" presName="connectorText" presStyleLbl="sibTrans2D1" presStyleIdx="1" presStyleCnt="8"/>
      <dgm:spPr/>
    </dgm:pt>
    <dgm:pt modelId="{CECA356E-B981-42A9-A170-4A564720F7FA}" type="pres">
      <dgm:prSet presAssocID="{DE97DDEA-C7DB-494D-93AD-D6A6AEF410D7}" presName="node" presStyleLbl="node1" presStyleIdx="2" presStyleCnt="9">
        <dgm:presLayoutVars>
          <dgm:bulletEnabled val="1"/>
        </dgm:presLayoutVars>
      </dgm:prSet>
      <dgm:spPr/>
    </dgm:pt>
    <dgm:pt modelId="{D750353A-5114-4F7B-834A-FAB010DA27F6}" type="pres">
      <dgm:prSet presAssocID="{8D130779-5D9A-4055-B7D9-60F1FE4C2765}" presName="sibTrans" presStyleLbl="sibTrans2D1" presStyleIdx="2" presStyleCnt="8"/>
      <dgm:spPr/>
    </dgm:pt>
    <dgm:pt modelId="{08922E57-631E-4B81-BCDE-1074D40C75AA}" type="pres">
      <dgm:prSet presAssocID="{8D130779-5D9A-4055-B7D9-60F1FE4C2765}" presName="connectorText" presStyleLbl="sibTrans2D1" presStyleIdx="2" presStyleCnt="8"/>
      <dgm:spPr/>
    </dgm:pt>
    <dgm:pt modelId="{3613DFF9-78FF-4ADB-8A1C-C1DB7B06C3E7}" type="pres">
      <dgm:prSet presAssocID="{2B03E951-4838-450D-B098-77BC20BE3ED7}" presName="node" presStyleLbl="node1" presStyleIdx="3" presStyleCnt="9">
        <dgm:presLayoutVars>
          <dgm:bulletEnabled val="1"/>
        </dgm:presLayoutVars>
      </dgm:prSet>
      <dgm:spPr/>
    </dgm:pt>
    <dgm:pt modelId="{32BD0F0F-8377-4013-A6E1-F1774EB7854A}" type="pres">
      <dgm:prSet presAssocID="{21E6F319-F554-41F6-B576-41BFD5BBFD3F}" presName="sibTrans" presStyleLbl="sibTrans2D1" presStyleIdx="3" presStyleCnt="8"/>
      <dgm:spPr/>
    </dgm:pt>
    <dgm:pt modelId="{5FEFDAED-FB25-4B78-8E48-F1EA1B37851A}" type="pres">
      <dgm:prSet presAssocID="{21E6F319-F554-41F6-B576-41BFD5BBFD3F}" presName="connectorText" presStyleLbl="sibTrans2D1" presStyleIdx="3" presStyleCnt="8"/>
      <dgm:spPr/>
    </dgm:pt>
    <dgm:pt modelId="{B41A77F1-0317-47D4-850C-EB299247E3A1}" type="pres">
      <dgm:prSet presAssocID="{50CB89FD-A40B-4247-9909-C5BCDAF89FF2}" presName="node" presStyleLbl="node1" presStyleIdx="4" presStyleCnt="9">
        <dgm:presLayoutVars>
          <dgm:bulletEnabled val="1"/>
        </dgm:presLayoutVars>
      </dgm:prSet>
      <dgm:spPr/>
    </dgm:pt>
    <dgm:pt modelId="{B314D5AE-03E5-4E39-A377-944196509C72}" type="pres">
      <dgm:prSet presAssocID="{5F1890E3-A3BE-409D-9B81-9671AEA50098}" presName="sibTrans" presStyleLbl="sibTrans2D1" presStyleIdx="4" presStyleCnt="8"/>
      <dgm:spPr/>
    </dgm:pt>
    <dgm:pt modelId="{EABE9D34-B992-43C0-809C-7BCF614B5995}" type="pres">
      <dgm:prSet presAssocID="{5F1890E3-A3BE-409D-9B81-9671AEA50098}" presName="connectorText" presStyleLbl="sibTrans2D1" presStyleIdx="4" presStyleCnt="8"/>
      <dgm:spPr/>
    </dgm:pt>
    <dgm:pt modelId="{CDEF1D9B-BA8C-4199-922C-A3B684CA534F}" type="pres">
      <dgm:prSet presAssocID="{376FDA91-AA34-470C-82F8-E8D7ED57491B}" presName="node" presStyleLbl="node1" presStyleIdx="5" presStyleCnt="9">
        <dgm:presLayoutVars>
          <dgm:bulletEnabled val="1"/>
        </dgm:presLayoutVars>
      </dgm:prSet>
      <dgm:spPr/>
    </dgm:pt>
    <dgm:pt modelId="{8F6A324A-0F8A-4001-813D-DEF322D42467}" type="pres">
      <dgm:prSet presAssocID="{59545B1F-6197-456A-BC4F-B380298A132A}" presName="sibTrans" presStyleLbl="sibTrans2D1" presStyleIdx="5" presStyleCnt="8"/>
      <dgm:spPr/>
    </dgm:pt>
    <dgm:pt modelId="{1E2F9FE2-035B-409B-8D4E-008EB588510C}" type="pres">
      <dgm:prSet presAssocID="{59545B1F-6197-456A-BC4F-B380298A132A}" presName="connectorText" presStyleLbl="sibTrans2D1" presStyleIdx="5" presStyleCnt="8"/>
      <dgm:spPr/>
    </dgm:pt>
    <dgm:pt modelId="{4154598E-CC95-451A-B4C7-7EA05C923AA4}" type="pres">
      <dgm:prSet presAssocID="{54F9F85A-03CC-4868-9C41-193C063DEB06}" presName="node" presStyleLbl="node1" presStyleIdx="6" presStyleCnt="9">
        <dgm:presLayoutVars>
          <dgm:bulletEnabled val="1"/>
        </dgm:presLayoutVars>
      </dgm:prSet>
      <dgm:spPr/>
    </dgm:pt>
    <dgm:pt modelId="{A08B75E0-EDA9-42E6-B4BB-625C92202751}" type="pres">
      <dgm:prSet presAssocID="{4271C77F-6306-4796-8EB2-2D404FC61FDB}" presName="sibTrans" presStyleLbl="sibTrans2D1" presStyleIdx="6" presStyleCnt="8"/>
      <dgm:spPr/>
    </dgm:pt>
    <dgm:pt modelId="{11BBC7DA-4CAA-4196-AF0E-2FE81A116197}" type="pres">
      <dgm:prSet presAssocID="{4271C77F-6306-4796-8EB2-2D404FC61FDB}" presName="connectorText" presStyleLbl="sibTrans2D1" presStyleIdx="6" presStyleCnt="8"/>
      <dgm:spPr/>
    </dgm:pt>
    <dgm:pt modelId="{80B09B73-66AA-4F07-845D-A33A345832DD}" type="pres">
      <dgm:prSet presAssocID="{4ECD5825-0BBD-4BA0-B73E-85307FFED2A0}" presName="node" presStyleLbl="node1" presStyleIdx="7" presStyleCnt="9">
        <dgm:presLayoutVars>
          <dgm:bulletEnabled val="1"/>
        </dgm:presLayoutVars>
      </dgm:prSet>
      <dgm:spPr/>
    </dgm:pt>
    <dgm:pt modelId="{06A23240-8AA5-472D-94A4-334A9FB7C7E5}" type="pres">
      <dgm:prSet presAssocID="{2A22F422-DEA9-4FC0-968E-93F98F93E180}" presName="sibTrans" presStyleLbl="sibTrans2D1" presStyleIdx="7" presStyleCnt="8"/>
      <dgm:spPr/>
    </dgm:pt>
    <dgm:pt modelId="{3E39A472-E677-405B-BADA-2F22861496AE}" type="pres">
      <dgm:prSet presAssocID="{2A22F422-DEA9-4FC0-968E-93F98F93E180}" presName="connectorText" presStyleLbl="sibTrans2D1" presStyleIdx="7" presStyleCnt="8"/>
      <dgm:spPr/>
    </dgm:pt>
    <dgm:pt modelId="{1B5F14AD-1F2C-4081-B3E4-D0186F86F679}" type="pres">
      <dgm:prSet presAssocID="{FCF75788-261F-4DA7-AF45-6101D56864A1}" presName="node" presStyleLbl="node1" presStyleIdx="8" presStyleCnt="9">
        <dgm:presLayoutVars>
          <dgm:bulletEnabled val="1"/>
        </dgm:presLayoutVars>
      </dgm:prSet>
      <dgm:spPr/>
    </dgm:pt>
  </dgm:ptLst>
  <dgm:cxnLst>
    <dgm:cxn modelId="{909EF600-7AA0-4C78-8D77-0BFA000A077F}" srcId="{0B15E515-BF78-4AF8-868D-1D3D7CF82847}" destId="{50CB89FD-A40B-4247-9909-C5BCDAF89FF2}" srcOrd="4" destOrd="0" parTransId="{3910CF22-19FE-425D-8F35-3FB681D4BF87}" sibTransId="{5F1890E3-A3BE-409D-9B81-9671AEA50098}"/>
    <dgm:cxn modelId="{8C094502-3E57-4F86-A52A-5AAEBC39C5FD}" srcId="{0B15E515-BF78-4AF8-868D-1D3D7CF82847}" destId="{6894A283-65F1-4C58-A8E4-23F2651023A0}" srcOrd="1" destOrd="0" parTransId="{70C00CD2-406C-4D96-AD62-EA1D8C81BCD8}" sibTransId="{EFB3C7DA-6AFC-4CED-87BD-D7B8D83D45E6}"/>
    <dgm:cxn modelId="{E2A49515-EE31-42E5-A647-87F7623DD62F}" type="presOf" srcId="{21E6F319-F554-41F6-B576-41BFD5BBFD3F}" destId="{5FEFDAED-FB25-4B78-8E48-F1EA1B37851A}" srcOrd="1" destOrd="0" presId="urn:microsoft.com/office/officeart/2005/8/layout/process5"/>
    <dgm:cxn modelId="{A7283217-6D93-424F-8EFB-FD2E1C22F24F}" type="presOf" srcId="{54F9F85A-03CC-4868-9C41-193C063DEB06}" destId="{4154598E-CC95-451A-B4C7-7EA05C923AA4}" srcOrd="0" destOrd="0" presId="urn:microsoft.com/office/officeart/2005/8/layout/process5"/>
    <dgm:cxn modelId="{5063711E-07EA-41BF-97D9-22F1E3702E3D}" type="presOf" srcId="{50CB89FD-A40B-4247-9909-C5BCDAF89FF2}" destId="{B41A77F1-0317-47D4-850C-EB299247E3A1}" srcOrd="0" destOrd="0" presId="urn:microsoft.com/office/officeart/2005/8/layout/process5"/>
    <dgm:cxn modelId="{43EB3428-5DC9-4277-8575-C2F61B8EF2C3}" srcId="{0B15E515-BF78-4AF8-868D-1D3D7CF82847}" destId="{FCF75788-261F-4DA7-AF45-6101D56864A1}" srcOrd="8" destOrd="0" parTransId="{33909F2E-DFE4-4CAF-888D-98F40205CF72}" sibTransId="{56B13A71-5E63-4F2D-99F6-6464BF3CB830}"/>
    <dgm:cxn modelId="{C19F5A2A-D854-4FE1-8539-D423C41110AF}" type="presOf" srcId="{DE97DDEA-C7DB-494D-93AD-D6A6AEF410D7}" destId="{CECA356E-B981-42A9-A170-4A564720F7FA}" srcOrd="0" destOrd="0" presId="urn:microsoft.com/office/officeart/2005/8/layout/process5"/>
    <dgm:cxn modelId="{A0B20330-C532-4CDA-9071-0BE8DCE68C23}" type="presOf" srcId="{2B03E951-4838-450D-B098-77BC20BE3ED7}" destId="{3613DFF9-78FF-4ADB-8A1C-C1DB7B06C3E7}" srcOrd="0" destOrd="0" presId="urn:microsoft.com/office/officeart/2005/8/layout/process5"/>
    <dgm:cxn modelId="{C4274334-7E05-425A-9FBD-DD619ED6AF36}" type="presOf" srcId="{5F1890E3-A3BE-409D-9B81-9671AEA50098}" destId="{EABE9D34-B992-43C0-809C-7BCF614B5995}" srcOrd="1" destOrd="0" presId="urn:microsoft.com/office/officeart/2005/8/layout/process5"/>
    <dgm:cxn modelId="{741C4637-42C6-4F0F-96B8-8494F16AF6C7}" type="presOf" srcId="{2A22F422-DEA9-4FC0-968E-93F98F93E180}" destId="{3E39A472-E677-405B-BADA-2F22861496AE}" srcOrd="1" destOrd="0" presId="urn:microsoft.com/office/officeart/2005/8/layout/process5"/>
    <dgm:cxn modelId="{228C4B60-5157-48F8-B476-46932C2E4371}" srcId="{0B15E515-BF78-4AF8-868D-1D3D7CF82847}" destId="{376FDA91-AA34-470C-82F8-E8D7ED57491B}" srcOrd="5" destOrd="0" parTransId="{FAEB9019-C445-4409-B18F-2EDCCE2645A0}" sibTransId="{59545B1F-6197-456A-BC4F-B380298A132A}"/>
    <dgm:cxn modelId="{10A16361-7BA4-4C13-AAB4-C79189CCBCEF}" type="presOf" srcId="{5F1890E3-A3BE-409D-9B81-9671AEA50098}" destId="{B314D5AE-03E5-4E39-A377-944196509C72}" srcOrd="0" destOrd="0" presId="urn:microsoft.com/office/officeart/2005/8/layout/process5"/>
    <dgm:cxn modelId="{04B32C62-E90E-48F0-BE70-F3F28D8BE40F}" srcId="{0B15E515-BF78-4AF8-868D-1D3D7CF82847}" destId="{438CE9E8-15C1-4E12-99B6-462D3343E459}" srcOrd="0" destOrd="0" parTransId="{BDE767A7-8593-46F3-BC93-6EE5E06BD4BB}" sibTransId="{3E834B58-DEFE-4B02-9E39-15265E21E1AD}"/>
    <dgm:cxn modelId="{BCA22564-0148-4542-A46A-EC1B86B7DB10}" type="presOf" srcId="{FCF75788-261F-4DA7-AF45-6101D56864A1}" destId="{1B5F14AD-1F2C-4081-B3E4-D0186F86F679}" srcOrd="0" destOrd="0" presId="urn:microsoft.com/office/officeart/2005/8/layout/process5"/>
    <dgm:cxn modelId="{73BD596B-1F15-413A-B374-A59CFBB23B49}" type="presOf" srcId="{3E834B58-DEFE-4B02-9E39-15265E21E1AD}" destId="{0F89A3CF-9844-43EB-91DB-30BE30FE8E2A}" srcOrd="1" destOrd="0" presId="urn:microsoft.com/office/officeart/2005/8/layout/process5"/>
    <dgm:cxn modelId="{12AA786E-0C32-4D71-95C2-59B75BE1AA26}" srcId="{0B15E515-BF78-4AF8-868D-1D3D7CF82847}" destId="{54F9F85A-03CC-4868-9C41-193C063DEB06}" srcOrd="6" destOrd="0" parTransId="{82AAB57A-4C71-44C5-9123-899969F5D99D}" sibTransId="{4271C77F-6306-4796-8EB2-2D404FC61FDB}"/>
    <dgm:cxn modelId="{99DB5853-626D-485F-8708-8AF071D9F033}" type="presOf" srcId="{8D130779-5D9A-4055-B7D9-60F1FE4C2765}" destId="{D750353A-5114-4F7B-834A-FAB010DA27F6}" srcOrd="0" destOrd="0" presId="urn:microsoft.com/office/officeart/2005/8/layout/process5"/>
    <dgm:cxn modelId="{F6692879-0A92-48DC-885D-242503CA8085}" type="presOf" srcId="{0B15E515-BF78-4AF8-868D-1D3D7CF82847}" destId="{14FAF0F7-2FD6-4DC2-8F34-08734402BF88}" srcOrd="0" destOrd="0" presId="urn:microsoft.com/office/officeart/2005/8/layout/process5"/>
    <dgm:cxn modelId="{B2798485-DE08-4AB4-8C24-561D12142859}" type="presOf" srcId="{59545B1F-6197-456A-BC4F-B380298A132A}" destId="{8F6A324A-0F8A-4001-813D-DEF322D42467}" srcOrd="0" destOrd="0" presId="urn:microsoft.com/office/officeart/2005/8/layout/process5"/>
    <dgm:cxn modelId="{FC542192-8D76-4658-A797-9C9B2880EC00}" type="presOf" srcId="{438CE9E8-15C1-4E12-99B6-462D3343E459}" destId="{99FAD0A0-9535-4EF2-9C16-CBD850E105BB}" srcOrd="0" destOrd="0" presId="urn:microsoft.com/office/officeart/2005/8/layout/process5"/>
    <dgm:cxn modelId="{6D183296-63B6-4D26-A8A5-68A24FA838E0}" type="presOf" srcId="{59545B1F-6197-456A-BC4F-B380298A132A}" destId="{1E2F9FE2-035B-409B-8D4E-008EB588510C}" srcOrd="1" destOrd="0" presId="urn:microsoft.com/office/officeart/2005/8/layout/process5"/>
    <dgm:cxn modelId="{ADD15EA4-D3A8-4B79-8D43-C2E23534D602}" srcId="{0B15E515-BF78-4AF8-868D-1D3D7CF82847}" destId="{DE97DDEA-C7DB-494D-93AD-D6A6AEF410D7}" srcOrd="2" destOrd="0" parTransId="{EEF2FF31-7047-4D30-B267-4CF1FD1C8A42}" sibTransId="{8D130779-5D9A-4055-B7D9-60F1FE4C2765}"/>
    <dgm:cxn modelId="{8E03ECA5-71D7-42D4-9E86-735574A1A9D0}" type="presOf" srcId="{4ECD5825-0BBD-4BA0-B73E-85307FFED2A0}" destId="{80B09B73-66AA-4F07-845D-A33A345832DD}" srcOrd="0" destOrd="0" presId="urn:microsoft.com/office/officeart/2005/8/layout/process5"/>
    <dgm:cxn modelId="{8CC4BBA6-9CDA-4D8E-9F49-6E0150DE775A}" type="presOf" srcId="{21E6F319-F554-41F6-B576-41BFD5BBFD3F}" destId="{32BD0F0F-8377-4013-A6E1-F1774EB7854A}" srcOrd="0" destOrd="0" presId="urn:microsoft.com/office/officeart/2005/8/layout/process5"/>
    <dgm:cxn modelId="{05723FAD-20A9-49ED-A876-D9848189B307}" srcId="{0B15E515-BF78-4AF8-868D-1D3D7CF82847}" destId="{2B03E951-4838-450D-B098-77BC20BE3ED7}" srcOrd="3" destOrd="0" parTransId="{B4BD03DA-4BB1-498E-BE88-8122ED52C122}" sibTransId="{21E6F319-F554-41F6-B576-41BFD5BBFD3F}"/>
    <dgm:cxn modelId="{60B763B9-9EA0-4474-929F-DDB4677EA57A}" type="presOf" srcId="{8D130779-5D9A-4055-B7D9-60F1FE4C2765}" destId="{08922E57-631E-4B81-BCDE-1074D40C75AA}" srcOrd="1" destOrd="0" presId="urn:microsoft.com/office/officeart/2005/8/layout/process5"/>
    <dgm:cxn modelId="{08AAA5D8-8844-4B5A-A739-2D343CA7321A}" srcId="{0B15E515-BF78-4AF8-868D-1D3D7CF82847}" destId="{4ECD5825-0BBD-4BA0-B73E-85307FFED2A0}" srcOrd="7" destOrd="0" parTransId="{7755FB81-BCA6-49CF-8F7F-CEF37BE1FE18}" sibTransId="{2A22F422-DEA9-4FC0-968E-93F98F93E180}"/>
    <dgm:cxn modelId="{43407BDB-761C-4897-98C7-BF9C05A08935}" type="presOf" srcId="{EFB3C7DA-6AFC-4CED-87BD-D7B8D83D45E6}" destId="{6D762395-0BB1-4166-BE9A-F746CF5176B3}" srcOrd="0" destOrd="0" presId="urn:microsoft.com/office/officeart/2005/8/layout/process5"/>
    <dgm:cxn modelId="{98425ADC-DA6F-4803-A87F-87C44FE58084}" type="presOf" srcId="{376FDA91-AA34-470C-82F8-E8D7ED57491B}" destId="{CDEF1D9B-BA8C-4199-922C-A3B684CA534F}" srcOrd="0" destOrd="0" presId="urn:microsoft.com/office/officeart/2005/8/layout/process5"/>
    <dgm:cxn modelId="{C80B20E4-EE67-4E7A-8542-22A743DBABED}" type="presOf" srcId="{6894A283-65F1-4C58-A8E4-23F2651023A0}" destId="{2ACA0603-45CE-45CF-AE28-0378D9E65716}" srcOrd="0" destOrd="0" presId="urn:microsoft.com/office/officeart/2005/8/layout/process5"/>
    <dgm:cxn modelId="{E1DE41E4-77A0-4207-BAD4-0AF55736BF30}" type="presOf" srcId="{2A22F422-DEA9-4FC0-968E-93F98F93E180}" destId="{06A23240-8AA5-472D-94A4-334A9FB7C7E5}" srcOrd="0" destOrd="0" presId="urn:microsoft.com/office/officeart/2005/8/layout/process5"/>
    <dgm:cxn modelId="{03E3DFF4-3B22-4987-88EE-C9574DB6A58E}" type="presOf" srcId="{EFB3C7DA-6AFC-4CED-87BD-D7B8D83D45E6}" destId="{08764BCE-8A1B-4873-B105-64CB7E9B6F83}" srcOrd="1" destOrd="0" presId="urn:microsoft.com/office/officeart/2005/8/layout/process5"/>
    <dgm:cxn modelId="{EA3E60F5-BA18-4EEE-899E-1C9E83DBC965}" type="presOf" srcId="{3E834B58-DEFE-4B02-9E39-15265E21E1AD}" destId="{C85D37D6-EDE6-43F3-B8C3-331042D1C1AF}" srcOrd="0" destOrd="0" presId="urn:microsoft.com/office/officeart/2005/8/layout/process5"/>
    <dgm:cxn modelId="{CCE368F6-70B3-43D6-AC3D-CCA54F088C0C}" type="presOf" srcId="{4271C77F-6306-4796-8EB2-2D404FC61FDB}" destId="{11BBC7DA-4CAA-4196-AF0E-2FE81A116197}" srcOrd="1" destOrd="0" presId="urn:microsoft.com/office/officeart/2005/8/layout/process5"/>
    <dgm:cxn modelId="{C4067AFC-36E9-4A50-BC4A-020240F96DB4}" type="presOf" srcId="{4271C77F-6306-4796-8EB2-2D404FC61FDB}" destId="{A08B75E0-EDA9-42E6-B4BB-625C92202751}" srcOrd="0" destOrd="0" presId="urn:microsoft.com/office/officeart/2005/8/layout/process5"/>
    <dgm:cxn modelId="{C6B12F59-FFBB-4DF7-874C-D43D678ED043}" type="presParOf" srcId="{14FAF0F7-2FD6-4DC2-8F34-08734402BF88}" destId="{99FAD0A0-9535-4EF2-9C16-CBD850E105BB}" srcOrd="0" destOrd="0" presId="urn:microsoft.com/office/officeart/2005/8/layout/process5"/>
    <dgm:cxn modelId="{73B8AA7A-CFA0-483B-B366-32C7DACCF496}" type="presParOf" srcId="{14FAF0F7-2FD6-4DC2-8F34-08734402BF88}" destId="{C85D37D6-EDE6-43F3-B8C3-331042D1C1AF}" srcOrd="1" destOrd="0" presId="urn:microsoft.com/office/officeart/2005/8/layout/process5"/>
    <dgm:cxn modelId="{B7156C65-72FB-4376-8EC1-35ED5753DD15}" type="presParOf" srcId="{C85D37D6-EDE6-43F3-B8C3-331042D1C1AF}" destId="{0F89A3CF-9844-43EB-91DB-30BE30FE8E2A}" srcOrd="0" destOrd="0" presId="urn:microsoft.com/office/officeart/2005/8/layout/process5"/>
    <dgm:cxn modelId="{3E685045-2656-4097-8A5D-9C3D4ABE6651}" type="presParOf" srcId="{14FAF0F7-2FD6-4DC2-8F34-08734402BF88}" destId="{2ACA0603-45CE-45CF-AE28-0378D9E65716}" srcOrd="2" destOrd="0" presId="urn:microsoft.com/office/officeart/2005/8/layout/process5"/>
    <dgm:cxn modelId="{C40850B2-08F6-42D4-81F9-1A33E24ED8CE}" type="presParOf" srcId="{14FAF0F7-2FD6-4DC2-8F34-08734402BF88}" destId="{6D762395-0BB1-4166-BE9A-F746CF5176B3}" srcOrd="3" destOrd="0" presId="urn:microsoft.com/office/officeart/2005/8/layout/process5"/>
    <dgm:cxn modelId="{59862AD3-EBC4-4B75-961E-5A15220C4FEE}" type="presParOf" srcId="{6D762395-0BB1-4166-BE9A-F746CF5176B3}" destId="{08764BCE-8A1B-4873-B105-64CB7E9B6F83}" srcOrd="0" destOrd="0" presId="urn:microsoft.com/office/officeart/2005/8/layout/process5"/>
    <dgm:cxn modelId="{972A08D1-BE58-4117-AAA1-E5903A67C809}" type="presParOf" srcId="{14FAF0F7-2FD6-4DC2-8F34-08734402BF88}" destId="{CECA356E-B981-42A9-A170-4A564720F7FA}" srcOrd="4" destOrd="0" presId="urn:microsoft.com/office/officeart/2005/8/layout/process5"/>
    <dgm:cxn modelId="{938687AA-0A8E-420F-8FAC-0BACDE44F300}" type="presParOf" srcId="{14FAF0F7-2FD6-4DC2-8F34-08734402BF88}" destId="{D750353A-5114-4F7B-834A-FAB010DA27F6}" srcOrd="5" destOrd="0" presId="urn:microsoft.com/office/officeart/2005/8/layout/process5"/>
    <dgm:cxn modelId="{E1E998AC-F16C-4B66-8D0A-065B225CB3C6}" type="presParOf" srcId="{D750353A-5114-4F7B-834A-FAB010DA27F6}" destId="{08922E57-631E-4B81-BCDE-1074D40C75AA}" srcOrd="0" destOrd="0" presId="urn:microsoft.com/office/officeart/2005/8/layout/process5"/>
    <dgm:cxn modelId="{FD1420DE-3DA4-407D-B858-F8612A8726C2}" type="presParOf" srcId="{14FAF0F7-2FD6-4DC2-8F34-08734402BF88}" destId="{3613DFF9-78FF-4ADB-8A1C-C1DB7B06C3E7}" srcOrd="6" destOrd="0" presId="urn:microsoft.com/office/officeart/2005/8/layout/process5"/>
    <dgm:cxn modelId="{00D7CE11-E0FA-4A0F-A0D7-D4110D498238}" type="presParOf" srcId="{14FAF0F7-2FD6-4DC2-8F34-08734402BF88}" destId="{32BD0F0F-8377-4013-A6E1-F1774EB7854A}" srcOrd="7" destOrd="0" presId="urn:microsoft.com/office/officeart/2005/8/layout/process5"/>
    <dgm:cxn modelId="{38668915-9EDE-4CF3-A020-7471F4B71B6E}" type="presParOf" srcId="{32BD0F0F-8377-4013-A6E1-F1774EB7854A}" destId="{5FEFDAED-FB25-4B78-8E48-F1EA1B37851A}" srcOrd="0" destOrd="0" presId="urn:microsoft.com/office/officeart/2005/8/layout/process5"/>
    <dgm:cxn modelId="{AE9B8AD1-77E5-48FC-9E62-8E1143B24BDB}" type="presParOf" srcId="{14FAF0F7-2FD6-4DC2-8F34-08734402BF88}" destId="{B41A77F1-0317-47D4-850C-EB299247E3A1}" srcOrd="8" destOrd="0" presId="urn:microsoft.com/office/officeart/2005/8/layout/process5"/>
    <dgm:cxn modelId="{72863DF7-E54C-4A51-B4B9-FDDF0D144170}" type="presParOf" srcId="{14FAF0F7-2FD6-4DC2-8F34-08734402BF88}" destId="{B314D5AE-03E5-4E39-A377-944196509C72}" srcOrd="9" destOrd="0" presId="urn:microsoft.com/office/officeart/2005/8/layout/process5"/>
    <dgm:cxn modelId="{D4E780BD-396B-41EB-8D8C-37BC70AF6F3B}" type="presParOf" srcId="{B314D5AE-03E5-4E39-A377-944196509C72}" destId="{EABE9D34-B992-43C0-809C-7BCF614B5995}" srcOrd="0" destOrd="0" presId="urn:microsoft.com/office/officeart/2005/8/layout/process5"/>
    <dgm:cxn modelId="{2407CF11-AADD-4741-9090-C95AE594ADF8}" type="presParOf" srcId="{14FAF0F7-2FD6-4DC2-8F34-08734402BF88}" destId="{CDEF1D9B-BA8C-4199-922C-A3B684CA534F}" srcOrd="10" destOrd="0" presId="urn:microsoft.com/office/officeart/2005/8/layout/process5"/>
    <dgm:cxn modelId="{95D0B0CD-4528-4251-9AFB-64739A4AB805}" type="presParOf" srcId="{14FAF0F7-2FD6-4DC2-8F34-08734402BF88}" destId="{8F6A324A-0F8A-4001-813D-DEF322D42467}" srcOrd="11" destOrd="0" presId="urn:microsoft.com/office/officeart/2005/8/layout/process5"/>
    <dgm:cxn modelId="{5687857D-F057-4B15-B969-74918BF8D061}" type="presParOf" srcId="{8F6A324A-0F8A-4001-813D-DEF322D42467}" destId="{1E2F9FE2-035B-409B-8D4E-008EB588510C}" srcOrd="0" destOrd="0" presId="urn:microsoft.com/office/officeart/2005/8/layout/process5"/>
    <dgm:cxn modelId="{046A05BE-7AAB-4A25-91BA-FA3238C92FAF}" type="presParOf" srcId="{14FAF0F7-2FD6-4DC2-8F34-08734402BF88}" destId="{4154598E-CC95-451A-B4C7-7EA05C923AA4}" srcOrd="12" destOrd="0" presId="urn:microsoft.com/office/officeart/2005/8/layout/process5"/>
    <dgm:cxn modelId="{71101803-15FC-4E98-A74A-766232C5144C}" type="presParOf" srcId="{14FAF0F7-2FD6-4DC2-8F34-08734402BF88}" destId="{A08B75E0-EDA9-42E6-B4BB-625C92202751}" srcOrd="13" destOrd="0" presId="urn:microsoft.com/office/officeart/2005/8/layout/process5"/>
    <dgm:cxn modelId="{E8B2B5DA-2A08-4744-9C3D-7DF4BB6FEE2E}" type="presParOf" srcId="{A08B75E0-EDA9-42E6-B4BB-625C92202751}" destId="{11BBC7DA-4CAA-4196-AF0E-2FE81A116197}" srcOrd="0" destOrd="0" presId="urn:microsoft.com/office/officeart/2005/8/layout/process5"/>
    <dgm:cxn modelId="{A25BDB26-E620-454C-9D41-C2DF1627B15D}" type="presParOf" srcId="{14FAF0F7-2FD6-4DC2-8F34-08734402BF88}" destId="{80B09B73-66AA-4F07-845D-A33A345832DD}" srcOrd="14" destOrd="0" presId="urn:microsoft.com/office/officeart/2005/8/layout/process5"/>
    <dgm:cxn modelId="{5ED610E6-F6B2-4F68-A01A-57075B04B625}" type="presParOf" srcId="{14FAF0F7-2FD6-4DC2-8F34-08734402BF88}" destId="{06A23240-8AA5-472D-94A4-334A9FB7C7E5}" srcOrd="15" destOrd="0" presId="urn:microsoft.com/office/officeart/2005/8/layout/process5"/>
    <dgm:cxn modelId="{46B1005D-33DC-451B-806D-B0E67CF6C6C2}" type="presParOf" srcId="{06A23240-8AA5-472D-94A4-334A9FB7C7E5}" destId="{3E39A472-E677-405B-BADA-2F22861496AE}" srcOrd="0" destOrd="0" presId="urn:microsoft.com/office/officeart/2005/8/layout/process5"/>
    <dgm:cxn modelId="{60D6BE68-F199-4B7A-9D5E-01069A298B15}" type="presParOf" srcId="{14FAF0F7-2FD6-4DC2-8F34-08734402BF88}" destId="{1B5F14AD-1F2C-4081-B3E4-D0186F86F679}"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b="1" dirty="0">
              <a:solidFill>
                <a:schemeClr val="accent1">
                  <a:lumMod val="75000"/>
                </a:schemeClr>
              </a:solidFill>
            </a:rPr>
            <a:t>Regulación  prudencial  y  supervisión: </a:t>
          </a:r>
          <a:r>
            <a:rPr lang="es-CR" sz="16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70AA2732-DD8A-481A-9792-3845EF70AFF3}">
      <dgm:prSet custT="1"/>
      <dgm:spPr/>
      <dgm:t>
        <a:bodyPr/>
        <a:lstStyle/>
        <a:p>
          <a:r>
            <a:rPr lang="es-CR" sz="1600" b="1" dirty="0">
              <a:solidFill>
                <a:schemeClr val="accent1">
                  <a:lumMod val="75000"/>
                </a:schemeClr>
              </a:solidFill>
            </a:rPr>
            <a:t>Prestamista de última instancia: </a:t>
          </a:r>
          <a:r>
            <a:rPr lang="es-CR" sz="1600" dirty="0"/>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600"/>
        </a:p>
      </dgm:t>
    </dgm:pt>
    <dgm:pt modelId="{7B02E0B4-56A2-4AAC-9748-655B0F11D227}" type="sibTrans" cxnId="{1317768C-890D-4773-95EB-B2A3D7216E30}">
      <dgm:prSet/>
      <dgm:spPr/>
      <dgm:t>
        <a:bodyPr/>
        <a:lstStyle/>
        <a:p>
          <a:endParaRPr lang="es-CR" sz="1600"/>
        </a:p>
      </dgm:t>
    </dgm:pt>
    <dgm:pt modelId="{349517CE-9529-4C87-995F-31B4AA6E75B1}">
      <dgm:prSet custT="1"/>
      <dgm:spPr/>
      <dgm:t>
        <a:bodyPr/>
        <a:lstStyle/>
        <a:p>
          <a:r>
            <a:rPr lang="es-CR" sz="1600" b="1" dirty="0">
              <a:solidFill>
                <a:schemeClr val="accent1">
                  <a:lumMod val="75000"/>
                </a:schemeClr>
              </a:solidFill>
            </a:rPr>
            <a:t>Esquema  de  resolución  bancaria: </a:t>
          </a:r>
          <a:r>
            <a:rPr lang="es-CR" sz="1600" dirty="0"/>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600"/>
        </a:p>
      </dgm:t>
    </dgm:pt>
    <dgm:pt modelId="{3C2F87E7-BE2B-4DE5-8E2D-40418F0C6592}" type="sibTrans" cxnId="{D05486D1-0C24-421A-A858-54A0DA7B6AFC}">
      <dgm:prSet/>
      <dgm:spPr/>
      <dgm:t>
        <a:bodyPr/>
        <a:lstStyle/>
        <a:p>
          <a:endParaRPr lang="es-CR" sz="1600"/>
        </a:p>
      </dgm:t>
    </dgm:pt>
    <dgm:pt modelId="{BD0F1D85-E515-4AE4-B953-E7D370822068}">
      <dgm:prSet custT="1"/>
      <dgm:spPr/>
      <dgm:t>
        <a:bodyPr/>
        <a:lstStyle/>
        <a:p>
          <a:r>
            <a:rPr lang="es-CR" sz="1600" b="1" dirty="0">
              <a:solidFill>
                <a:schemeClr val="accent1">
                  <a:lumMod val="75000"/>
                </a:schemeClr>
              </a:solidFill>
            </a:rPr>
            <a:t>Seguro de Depósito</a:t>
          </a:r>
          <a:r>
            <a:rPr lang="es-CR" sz="1600" dirty="0">
              <a:solidFill>
                <a:schemeClr val="accent1">
                  <a:lumMod val="75000"/>
                </a:schemeClr>
              </a:solidFill>
            </a:rPr>
            <a:t>: </a:t>
          </a:r>
          <a:r>
            <a:rPr lang="es-CR" sz="1600" dirty="0"/>
            <a:t>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600"/>
        </a:p>
      </dgm:t>
    </dgm:pt>
    <dgm:pt modelId="{AD42B318-D58B-4767-B198-271866B23AA8}" type="sibTrans" cxnId="{E25CFB93-5758-47F2-BEFD-E0DC8603DFCC}">
      <dgm:prSet/>
      <dgm:spPr/>
      <dgm:t>
        <a:bodyPr/>
        <a:lstStyle/>
        <a:p>
          <a:endParaRPr lang="es-CR" sz="1600"/>
        </a:p>
      </dgm:t>
    </dgm:pt>
    <dgm:pt modelId="{5A43E31C-04D8-4B26-964F-DBEBB30A0ED1}">
      <dgm:prSet custT="1"/>
      <dgm:spPr/>
      <dgm:t>
        <a:bodyPr/>
        <a:lstStyle/>
        <a:p>
          <a:r>
            <a:rPr lang="es-CR" sz="1600" b="1" dirty="0">
              <a:solidFill>
                <a:schemeClr val="accent1">
                  <a:lumMod val="75000"/>
                </a:schemeClr>
              </a:solidFill>
            </a:rPr>
            <a:t>Fondo complementario o de instancia temprana: </a:t>
          </a:r>
          <a:r>
            <a:rPr lang="es-CR" sz="1600" dirty="0"/>
            <a:t>Su objetivo es apoyar financieramente a las entidades para fortalecer su liquidez y solvencia en las fases tempranas del deterioro.  </a:t>
          </a:r>
        </a:p>
        <a:p>
          <a:r>
            <a:rPr lang="es-CR" sz="1600" dirty="0"/>
            <a:t>Es un </a:t>
          </a:r>
          <a:r>
            <a:rPr lang="es-CR" sz="1600" u="sng" dirty="0"/>
            <a:t>mecanismo preventivo</a:t>
          </a:r>
          <a:r>
            <a:rPr lang="es-CR" sz="1600" dirty="0"/>
            <a:t>. </a:t>
          </a:r>
        </a:p>
      </dgm:t>
    </dgm:pt>
    <dgm:pt modelId="{7C409212-BC1E-4AD8-AE2E-A7F9E2FF473C}" type="parTrans" cxnId="{77DB23C9-6438-4D01-AF7F-9DDF701F2C16}">
      <dgm:prSet/>
      <dgm:spPr/>
      <dgm:t>
        <a:bodyPr/>
        <a:lstStyle/>
        <a:p>
          <a:endParaRPr lang="es-CR" sz="1600"/>
        </a:p>
      </dgm:t>
    </dgm:pt>
    <dgm:pt modelId="{9A629D1D-8F9F-42BE-9D9C-5AF7C98AABA4}" type="sibTrans" cxnId="{77DB23C9-6438-4D01-AF7F-9DDF701F2C16}">
      <dgm:prSet/>
      <dgm:spPr/>
      <dgm:t>
        <a:bodyPr/>
        <a:lstStyle/>
        <a:p>
          <a:endParaRPr lang="es-CR" sz="1600"/>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100892"/>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algn="just"/>
          <a:endParaRPr lang="es-CR" sz="1600" dirty="0"/>
        </a:p>
        <a:p>
          <a:pPr algn="just"/>
          <a:r>
            <a:rPr lang="es-CR" sz="1600" dirty="0"/>
            <a:t>Hemos avanzado mucho, contamos con una herramienta eficiente y propia para medir los riesgos, el Sistema de Análisis Cooperativo SAC pone al sector en una posición innovadora en el país y en la región para la administración de los riesgos financieros.</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1"/>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1" custLinFactNeighborY="-2113"/>
      <dgm:spPr/>
    </dgm:pt>
    <dgm:pt modelId="{E7BE2AA8-5370-4797-B45D-EB3FDCBD1F11}" type="pres">
      <dgm:prSet presAssocID="{72A0BA3D-DE05-4AD4-BC2D-EA11DE787F1B}"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endParaRPr lang="es-CR" sz="1600" dirty="0"/>
        </a:p>
        <a:p>
          <a:pPr algn="just"/>
          <a:r>
            <a:rPr lang="es-CR" sz="16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5A88B158-1E73-4D0D-B54F-37796A008D80}">
      <dgm:prSet custT="1"/>
      <dgm:spPr/>
      <dgm:t>
        <a:bodyPr/>
        <a:lstStyle/>
        <a:p>
          <a:pPr algn="just"/>
          <a:endParaRPr lang="es-CR" sz="1600" dirty="0"/>
        </a:p>
        <a:p>
          <a:pPr algn="just"/>
          <a:r>
            <a:rPr lang="es-CR" sz="1600" dirty="0"/>
            <a:t>Brindar un servicio permanente de seguimiento técnico a las entidades asociadas mediante el monitoreo y el análisis financiero y de riesgos que contribuya con la gestión de los mismos, con la  transparencia y la buena gobernanza.</a:t>
          </a:r>
        </a:p>
      </dgm:t>
    </dgm:pt>
    <dgm:pt modelId="{663989C4-194B-4BA6-A5D7-A0DE54FEDF43}" type="parTrans" cxnId="{E75A7FB3-B34F-4BD8-A895-F52047DEC5A9}">
      <dgm:prSet/>
      <dgm:spPr/>
      <dgm:t>
        <a:bodyPr/>
        <a:lstStyle/>
        <a:p>
          <a:pPr algn="just"/>
          <a:endParaRPr lang="es-CR" sz="1600"/>
        </a:p>
      </dgm:t>
    </dgm:pt>
    <dgm:pt modelId="{AD3BF1E3-CCD4-48D8-8FFC-79A8CE63DC27}" type="sibTrans" cxnId="{E75A7FB3-B34F-4BD8-A895-F52047DEC5A9}">
      <dgm:prSet/>
      <dgm:spPr/>
      <dgm:t>
        <a:bodyPr/>
        <a:lstStyle/>
        <a:p>
          <a:pPr algn="just"/>
          <a:endParaRPr lang="es-CR" sz="1600"/>
        </a:p>
      </dgm:t>
    </dgm:pt>
    <dgm:pt modelId="{51ECF845-51D5-4511-9ECB-2DD49CC4E3D1}">
      <dgm:prSet custT="1"/>
      <dgm:spPr/>
      <dgm:t>
        <a:bodyPr/>
        <a:lstStyle/>
        <a:p>
          <a:pPr algn="just"/>
          <a:endParaRPr lang="es-CR" sz="1600" dirty="0"/>
        </a:p>
        <a:p>
          <a:pPr algn="just"/>
          <a:r>
            <a:rPr lang="es-CR" sz="1600" dirty="0"/>
            <a:t>Fortalecer la confianza en las entidades afiliadas por parte de sus asociados e inversionistas con el objetivo de reducir sus primas de riesgo, consecuentemente sus costos de fondeo.</a:t>
          </a:r>
        </a:p>
        <a:p>
          <a:pPr algn="just"/>
          <a:endParaRPr lang="es-CR" sz="1600" dirty="0"/>
        </a:p>
        <a:p>
          <a:pPr algn="just"/>
          <a:endParaRPr lang="es-CR" sz="1600" dirty="0"/>
        </a:p>
      </dgm:t>
    </dgm:pt>
    <dgm:pt modelId="{4B84E15F-BB57-4F7D-8BCD-562B02FAC875}" type="parTrans" cxnId="{0869DB37-6790-4FD3-A90E-971983502C98}">
      <dgm:prSet/>
      <dgm:spPr/>
      <dgm:t>
        <a:bodyPr/>
        <a:lstStyle/>
        <a:p>
          <a:pPr algn="just"/>
          <a:endParaRPr lang="es-CR"/>
        </a:p>
      </dgm:t>
    </dgm:pt>
    <dgm:pt modelId="{4ECC6136-8D80-428F-9EE8-7A2982B92EBB}" type="sibTrans" cxnId="{0869DB37-6790-4FD3-A90E-971983502C98}">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3"/>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3" custScaleY="150198"/>
      <dgm:spPr/>
    </dgm:pt>
    <dgm:pt modelId="{E7BE2AA8-5370-4797-B45D-EB3FDCBD1F11}" type="pres">
      <dgm:prSet presAssocID="{72A0BA3D-DE05-4AD4-BC2D-EA11DE787F1B}" presName="vert1" presStyleCnt="0"/>
      <dgm:spPr/>
    </dgm:pt>
    <dgm:pt modelId="{89CF9B23-4D15-4F17-88EB-DACEFA2D8CE8}" type="pres">
      <dgm:prSet presAssocID="{51ECF845-51D5-4511-9ECB-2DD49CC4E3D1}" presName="thickLine" presStyleLbl="alignNode1" presStyleIdx="1" presStyleCnt="3"/>
      <dgm:spPr/>
    </dgm:pt>
    <dgm:pt modelId="{888E4A55-E6C0-46DE-967A-9F7B6542B55F}" type="pres">
      <dgm:prSet presAssocID="{51ECF845-51D5-4511-9ECB-2DD49CC4E3D1}" presName="horz1" presStyleCnt="0"/>
      <dgm:spPr/>
    </dgm:pt>
    <dgm:pt modelId="{0F56234B-6B03-4520-A74C-8D634231202F}" type="pres">
      <dgm:prSet presAssocID="{51ECF845-51D5-4511-9ECB-2DD49CC4E3D1}" presName="tx1" presStyleLbl="revTx" presStyleIdx="1" presStyleCnt="3" custScaleY="115468"/>
      <dgm:spPr/>
    </dgm:pt>
    <dgm:pt modelId="{7F216D7C-F0F4-4978-B88B-18A240979352}" type="pres">
      <dgm:prSet presAssocID="{51ECF845-51D5-4511-9ECB-2DD49CC4E3D1}" presName="vert1" presStyleCnt="0"/>
      <dgm:spPr/>
    </dgm:pt>
    <dgm:pt modelId="{4C192295-949C-4E2A-AA84-06A2B8B3380C}" type="pres">
      <dgm:prSet presAssocID="{5A88B158-1E73-4D0D-B54F-37796A008D80}" presName="thickLine" presStyleLbl="alignNode1" presStyleIdx="2" presStyleCnt="3"/>
      <dgm:spPr/>
    </dgm:pt>
    <dgm:pt modelId="{EC5F6A65-78AF-43FC-A783-1CA164BA748D}" type="pres">
      <dgm:prSet presAssocID="{5A88B158-1E73-4D0D-B54F-37796A008D80}" presName="horz1" presStyleCnt="0"/>
      <dgm:spPr/>
    </dgm:pt>
    <dgm:pt modelId="{4F12B354-296D-4B5B-A95B-67A8CD87BE96}" type="pres">
      <dgm:prSet presAssocID="{5A88B158-1E73-4D0D-B54F-37796A008D80}" presName="tx1" presStyleLbl="revTx" presStyleIdx="2" presStyleCnt="3" custScaleY="120020"/>
      <dgm:spPr/>
    </dgm:pt>
    <dgm:pt modelId="{CC572DE0-26C9-4E72-AAD0-34D229AFAF47}" type="pres">
      <dgm:prSet presAssocID="{5A88B158-1E73-4D0D-B54F-37796A008D80}" presName="vert1" presStyleCnt="0"/>
      <dgm:spPr/>
    </dgm:pt>
  </dgm:ptLst>
  <dgm:cxnLst>
    <dgm:cxn modelId="{B578580B-42CB-4D24-9E71-B84B0497FD44}" type="presOf" srcId="{51ECF845-51D5-4511-9ECB-2DD49CC4E3D1}" destId="{0F56234B-6B03-4520-A74C-8D634231202F}"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0869DB37-6790-4FD3-A90E-971983502C98}" srcId="{2D381227-A008-4DA5-B76E-63D15E771D49}" destId="{51ECF845-51D5-4511-9ECB-2DD49CC4E3D1}" srcOrd="1" destOrd="0" parTransId="{4B84E15F-BB57-4F7D-8BCD-562B02FAC875}" sibTransId="{4ECC6136-8D80-428F-9EE8-7A2982B92EBB}"/>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6EAE682-E8FF-4629-A1E4-F68E6B98ACC4}" type="presOf" srcId="{5A88B158-1E73-4D0D-B54F-37796A008D80}" destId="{4F12B354-296D-4B5B-A95B-67A8CD87BE96}" srcOrd="0" destOrd="0" presId="urn:microsoft.com/office/officeart/2008/layout/LinedList"/>
    <dgm:cxn modelId="{E75A7FB3-B34F-4BD8-A895-F52047DEC5A9}" srcId="{2D381227-A008-4DA5-B76E-63D15E771D49}" destId="{5A88B158-1E73-4D0D-B54F-37796A008D80}" srcOrd="2" destOrd="0" parTransId="{663989C4-194B-4BA6-A5D7-A0DE54FEDF43}" sibTransId="{AD3BF1E3-CCD4-48D8-8FFC-79A8CE63DC27}"/>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529DC583-C365-4969-9AB9-49451D34DC44}" type="presParOf" srcId="{9ED4B134-B029-49EB-B781-C85528C2DA2A}" destId="{89CF9B23-4D15-4F17-88EB-DACEFA2D8CE8}" srcOrd="2" destOrd="0" presId="urn:microsoft.com/office/officeart/2008/layout/LinedList"/>
    <dgm:cxn modelId="{38B86087-ACEE-416F-8885-172AFD3FC93D}" type="presParOf" srcId="{9ED4B134-B029-49EB-B781-C85528C2DA2A}" destId="{888E4A55-E6C0-46DE-967A-9F7B6542B55F}" srcOrd="3" destOrd="0" presId="urn:microsoft.com/office/officeart/2008/layout/LinedList"/>
    <dgm:cxn modelId="{51DF4C1C-C890-4459-9D30-7A2B417BA05E}" type="presParOf" srcId="{888E4A55-E6C0-46DE-967A-9F7B6542B55F}" destId="{0F56234B-6B03-4520-A74C-8D634231202F}" srcOrd="0" destOrd="0" presId="urn:microsoft.com/office/officeart/2008/layout/LinedList"/>
    <dgm:cxn modelId="{FD6A63E7-D07D-4A85-8400-704483ADC3D6}" type="presParOf" srcId="{888E4A55-E6C0-46DE-967A-9F7B6542B55F}" destId="{7F216D7C-F0F4-4978-B88B-18A240979352}" srcOrd="1" destOrd="0" presId="urn:microsoft.com/office/officeart/2008/layout/LinedList"/>
    <dgm:cxn modelId="{141137B6-54B5-4FBB-AFC1-2CF6B10029FB}" type="presParOf" srcId="{9ED4B134-B029-49EB-B781-C85528C2DA2A}" destId="{4C192295-949C-4E2A-AA84-06A2B8B3380C}" srcOrd="4" destOrd="0" presId="urn:microsoft.com/office/officeart/2008/layout/LinedList"/>
    <dgm:cxn modelId="{15D7C9C1-7869-4FBE-B2EF-A2CFA7D5D0EA}" type="presParOf" srcId="{9ED4B134-B029-49EB-B781-C85528C2DA2A}" destId="{EC5F6A65-78AF-43FC-A783-1CA164BA748D}" srcOrd="5" destOrd="0" presId="urn:microsoft.com/office/officeart/2008/layout/LinedList"/>
    <dgm:cxn modelId="{EE40DC2B-F94A-4E30-A3A5-A1660304EC1B}" type="presParOf" srcId="{EC5F6A65-78AF-43FC-A783-1CA164BA748D}" destId="{4F12B354-296D-4B5B-A95B-67A8CD87BE96}" srcOrd="0" destOrd="0" presId="urn:microsoft.com/office/officeart/2008/layout/LinedList"/>
    <dgm:cxn modelId="{3BDAADFD-828C-4B3C-9BE8-BE91F2D2727D}" type="presParOf" srcId="{EC5F6A65-78AF-43FC-A783-1CA164BA748D}" destId="{CC572DE0-26C9-4E72-AAD0-34D229AFAF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Brindar apoyo financiero y técnico para impulsar proyectos que beneficien la eficiencia operativa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289D155D-0D41-4044-8667-D3CB797BAB98}">
      <dgm:prSet custT="1"/>
      <dgm:spPr/>
      <dgm:t>
        <a:bodyPr/>
        <a:lstStyle/>
        <a:p>
          <a:pPr algn="just"/>
          <a:r>
            <a:rPr lang="es-CR" sz="1600" dirty="0"/>
            <a:t>Ofrecer servicios que generen economías de escala, por ejemplo el fondeo conjunto y desarrollo de proyectos regulatorios comunes, entre otros.</a:t>
          </a:r>
        </a:p>
      </dgm:t>
    </dgm:pt>
    <dgm:pt modelId="{57DA9D26-124A-40B7-A6A7-F7378333BB90}" type="parTrans" cxnId="{DFBE13B8-4933-4669-AAEC-A1308CC4A137}">
      <dgm:prSet/>
      <dgm:spPr/>
      <dgm:t>
        <a:bodyPr/>
        <a:lstStyle/>
        <a:p>
          <a:pPr algn="just"/>
          <a:endParaRPr lang="es-CR" sz="1600"/>
        </a:p>
      </dgm:t>
    </dgm:pt>
    <dgm:pt modelId="{8B9E895F-A97C-4A1C-8361-25D3AA403223}" type="sibTrans" cxnId="{DFBE13B8-4933-4669-AAEC-A1308CC4A137}">
      <dgm:prSet/>
      <dgm:spPr/>
      <dgm:t>
        <a:bodyPr/>
        <a:lstStyle/>
        <a:p>
          <a:pPr algn="just"/>
          <a:endParaRPr lang="es-CR" sz="1600"/>
        </a:p>
      </dgm:t>
    </dgm:pt>
    <dgm:pt modelId="{CEB036E8-7FD2-48D3-B3CE-B1412AC8E5E2}">
      <dgm:prSet custT="1"/>
      <dgm:spPr/>
      <dgm:t>
        <a:bodyPr/>
        <a:lstStyle/>
        <a:p>
          <a:pPr algn="just"/>
          <a:r>
            <a:rPr lang="es-CR" sz="1600" dirty="0"/>
            <a:t>Apoyo técnico para procesos de fusión, de adquisición, para estructurar capital y emisión oferta pública de títulos valores</a:t>
          </a:r>
        </a:p>
      </dgm:t>
    </dgm:pt>
    <dgm:pt modelId="{F8D133DF-0C19-452D-9366-39BBC55C101E}" type="parTrans" cxnId="{FD7EDC0F-73AB-41C7-8D47-41566912FE8F}">
      <dgm:prSet/>
      <dgm:spPr/>
      <dgm:t>
        <a:bodyPr/>
        <a:lstStyle/>
        <a:p>
          <a:pPr algn="just"/>
          <a:endParaRPr lang="es-CR" sz="1600"/>
        </a:p>
      </dgm:t>
    </dgm:pt>
    <dgm:pt modelId="{370CD578-4067-47ED-8774-97BE58659F51}" type="sibTrans" cxnId="{FD7EDC0F-73AB-41C7-8D47-41566912FE8F}">
      <dgm:prSet/>
      <dgm:spPr/>
      <dgm:t>
        <a:bodyPr/>
        <a:lstStyle/>
        <a:p>
          <a:pPr algn="just"/>
          <a:endParaRPr lang="es-CR" sz="1600"/>
        </a:p>
      </dgm:t>
    </dgm:pt>
    <dgm:pt modelId="{95E49DE8-1B9F-49F9-9C11-0A3EC6C2B79F}">
      <dgm:prSet custT="1"/>
      <dgm:spPr/>
      <dgm:t>
        <a:bodyPr/>
        <a:lstStyle/>
        <a:p>
          <a:pPr algn="just"/>
          <a:r>
            <a:rPr lang="es-CR" sz="1600" dirty="0"/>
            <a:t>Vender servicios de asesoría técnica a otras entidades no afiliadas </a:t>
          </a:r>
        </a:p>
      </dgm:t>
    </dgm:pt>
    <dgm:pt modelId="{B0E43AB5-660C-4326-A7A1-91654A3F032D}" type="parTrans" cxnId="{AFA367BB-D62D-4DE1-84C9-C9BE578BFE9B}">
      <dgm:prSet/>
      <dgm:spPr/>
      <dgm:t>
        <a:bodyPr/>
        <a:lstStyle/>
        <a:p>
          <a:pPr algn="just"/>
          <a:endParaRPr lang="es-CR" sz="1600"/>
        </a:p>
      </dgm:t>
    </dgm:pt>
    <dgm:pt modelId="{D6C66687-0E93-4F01-B929-A806124F2C9D}" type="sibTrans" cxnId="{AFA367BB-D62D-4DE1-84C9-C9BE578BFE9B}">
      <dgm:prSet/>
      <dgm:spPr/>
      <dgm:t>
        <a:bodyPr/>
        <a:lstStyle/>
        <a:p>
          <a:pPr algn="just"/>
          <a:endParaRPr lang="es-CR" sz="1600"/>
        </a:p>
      </dgm:t>
    </dgm:pt>
    <dgm:pt modelId="{7C0779C8-DE84-4D7A-953B-760FB25BE534}">
      <dgm:prSet custT="1"/>
      <dgm:spPr/>
      <dgm:t>
        <a:bodyPr/>
        <a:lstStyle/>
        <a:p>
          <a:pPr algn="just"/>
          <a:r>
            <a:rPr lang="es-CR" sz="1600" dirty="0"/>
            <a:t>Con un fondo más maduro, brindar el seguro depósitos obligatorio con mejores condiciones para las cooperativas, incluyendo una mejor cobertura para los ahorrantes</a:t>
          </a:r>
        </a:p>
      </dgm:t>
    </dgm:pt>
    <dgm:pt modelId="{3ACEC217-8702-4ACA-9B53-D9FDCC073F7B}" type="parTrans" cxnId="{B91F2A09-02EE-4D07-98F3-A349F9D1132A}">
      <dgm:prSet/>
      <dgm:spPr/>
      <dgm:t>
        <a:bodyPr/>
        <a:lstStyle/>
        <a:p>
          <a:pPr algn="just"/>
          <a:endParaRPr lang="es-CR"/>
        </a:p>
      </dgm:t>
    </dgm:pt>
    <dgm:pt modelId="{B86543C9-3FC9-43E1-94E5-661943CC848B}" type="sibTrans" cxnId="{B91F2A09-02EE-4D07-98F3-A349F9D1132A}">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5"/>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5"/>
      <dgm:spPr/>
    </dgm:pt>
    <dgm:pt modelId="{E7BE2AA8-5370-4797-B45D-EB3FDCBD1F11}" type="pres">
      <dgm:prSet presAssocID="{72A0BA3D-DE05-4AD4-BC2D-EA11DE787F1B}" presName="vert1" presStyleCnt="0"/>
      <dgm:spPr/>
    </dgm:pt>
    <dgm:pt modelId="{FC60065B-3895-471B-BD9E-592ED90FDCA4}" type="pres">
      <dgm:prSet presAssocID="{289D155D-0D41-4044-8667-D3CB797BAB98}" presName="thickLine" presStyleLbl="alignNode1" presStyleIdx="1" presStyleCnt="5"/>
      <dgm:spPr/>
    </dgm:pt>
    <dgm:pt modelId="{D2830369-6BB0-459C-A4CF-13BFACC0799E}" type="pres">
      <dgm:prSet presAssocID="{289D155D-0D41-4044-8667-D3CB797BAB98}" presName="horz1" presStyleCnt="0"/>
      <dgm:spPr/>
    </dgm:pt>
    <dgm:pt modelId="{8648C2D7-4786-46A9-AF18-0A130571C21A}" type="pres">
      <dgm:prSet presAssocID="{289D155D-0D41-4044-8667-D3CB797BAB98}" presName="tx1" presStyleLbl="revTx" presStyleIdx="1" presStyleCnt="5"/>
      <dgm:spPr/>
    </dgm:pt>
    <dgm:pt modelId="{8EFC6E69-749E-4D86-AB65-78C247D8FF81}" type="pres">
      <dgm:prSet presAssocID="{289D155D-0D41-4044-8667-D3CB797BAB98}" presName="vert1" presStyleCnt="0"/>
      <dgm:spPr/>
    </dgm:pt>
    <dgm:pt modelId="{05F651E3-9188-43D1-9E4C-1D95FD6D021F}" type="pres">
      <dgm:prSet presAssocID="{CEB036E8-7FD2-48D3-B3CE-B1412AC8E5E2}" presName="thickLine" presStyleLbl="alignNode1" presStyleIdx="2" presStyleCnt="5"/>
      <dgm:spPr/>
    </dgm:pt>
    <dgm:pt modelId="{E5366F1F-0C9E-41E1-9350-A499C10E6F0C}" type="pres">
      <dgm:prSet presAssocID="{CEB036E8-7FD2-48D3-B3CE-B1412AC8E5E2}" presName="horz1" presStyleCnt="0"/>
      <dgm:spPr/>
    </dgm:pt>
    <dgm:pt modelId="{C5E7C599-54D2-41D3-8B3F-408F91C8BC19}" type="pres">
      <dgm:prSet presAssocID="{CEB036E8-7FD2-48D3-B3CE-B1412AC8E5E2}" presName="tx1" presStyleLbl="revTx" presStyleIdx="2" presStyleCnt="5"/>
      <dgm:spPr/>
    </dgm:pt>
    <dgm:pt modelId="{AB453541-929E-4605-9DBC-04C304F5FFAB}" type="pres">
      <dgm:prSet presAssocID="{CEB036E8-7FD2-48D3-B3CE-B1412AC8E5E2}" presName="vert1" presStyleCnt="0"/>
      <dgm:spPr/>
    </dgm:pt>
    <dgm:pt modelId="{876AE0F6-C3CA-4DC6-9BE5-02ED7AE34573}" type="pres">
      <dgm:prSet presAssocID="{95E49DE8-1B9F-49F9-9C11-0A3EC6C2B79F}" presName="thickLine" presStyleLbl="alignNode1" presStyleIdx="3" presStyleCnt="5"/>
      <dgm:spPr/>
    </dgm:pt>
    <dgm:pt modelId="{EEF95D35-2B21-4A1C-B344-89897DC12FBA}" type="pres">
      <dgm:prSet presAssocID="{95E49DE8-1B9F-49F9-9C11-0A3EC6C2B79F}" presName="horz1" presStyleCnt="0"/>
      <dgm:spPr/>
    </dgm:pt>
    <dgm:pt modelId="{91AA8F39-EE29-4366-B817-A177EF8F1146}" type="pres">
      <dgm:prSet presAssocID="{95E49DE8-1B9F-49F9-9C11-0A3EC6C2B79F}" presName="tx1" presStyleLbl="revTx" presStyleIdx="3" presStyleCnt="5"/>
      <dgm:spPr/>
    </dgm:pt>
    <dgm:pt modelId="{0E350DA7-0660-4D88-9FBD-F65D0341DBA8}" type="pres">
      <dgm:prSet presAssocID="{95E49DE8-1B9F-49F9-9C11-0A3EC6C2B79F}" presName="vert1" presStyleCnt="0"/>
      <dgm:spPr/>
    </dgm:pt>
    <dgm:pt modelId="{D2DD2598-E63A-4F02-BB47-2FF2E5D23B94}" type="pres">
      <dgm:prSet presAssocID="{7C0779C8-DE84-4D7A-953B-760FB25BE534}" presName="thickLine" presStyleLbl="alignNode1" presStyleIdx="4" presStyleCnt="5"/>
      <dgm:spPr/>
    </dgm:pt>
    <dgm:pt modelId="{CD0B1623-03E0-4223-8069-4EAE2E4429FB}" type="pres">
      <dgm:prSet presAssocID="{7C0779C8-DE84-4D7A-953B-760FB25BE534}" presName="horz1" presStyleCnt="0"/>
      <dgm:spPr/>
    </dgm:pt>
    <dgm:pt modelId="{DC2FA581-D47D-467A-A5BD-ECD85FD4ED51}" type="pres">
      <dgm:prSet presAssocID="{7C0779C8-DE84-4D7A-953B-760FB25BE534}" presName="tx1" presStyleLbl="revTx" presStyleIdx="4" presStyleCnt="5"/>
      <dgm:spPr/>
    </dgm:pt>
    <dgm:pt modelId="{3844DFAE-A499-4DCD-A3CD-55199F2415DF}" type="pres">
      <dgm:prSet presAssocID="{7C0779C8-DE84-4D7A-953B-760FB25BE534}" presName="vert1" presStyleCnt="0"/>
      <dgm:spPr/>
    </dgm:pt>
  </dgm:ptLst>
  <dgm:cxnLst>
    <dgm:cxn modelId="{B91F2A09-02EE-4D07-98F3-A349F9D1132A}" srcId="{2D381227-A008-4DA5-B76E-63D15E771D49}" destId="{7C0779C8-DE84-4D7A-953B-760FB25BE534}" srcOrd="4" destOrd="0" parTransId="{3ACEC217-8702-4ACA-9B53-D9FDCC073F7B}" sibTransId="{B86543C9-3FC9-43E1-94E5-661943CC848B}"/>
    <dgm:cxn modelId="{FD7EDC0F-73AB-41C7-8D47-41566912FE8F}" srcId="{2D381227-A008-4DA5-B76E-63D15E771D49}" destId="{CEB036E8-7FD2-48D3-B3CE-B1412AC8E5E2}" srcOrd="2" destOrd="0" parTransId="{F8D133DF-0C19-452D-9366-39BBC55C101E}" sibTransId="{370CD578-4067-47ED-8774-97BE58659F51}"/>
    <dgm:cxn modelId="{F52CCE16-8C00-41CF-87DE-FAFF04610035}" type="presOf" srcId="{CEB036E8-7FD2-48D3-B3CE-B1412AC8E5E2}" destId="{C5E7C599-54D2-41D3-8B3F-408F91C8BC19}"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A3B096B-6DCE-4296-8075-2FE5DF9D321F}" type="presOf" srcId="{95E49DE8-1B9F-49F9-9C11-0A3EC6C2B79F}" destId="{91AA8F39-EE29-4366-B817-A177EF8F1146}" srcOrd="0" destOrd="0" presId="urn:microsoft.com/office/officeart/2008/layout/LinedList"/>
    <dgm:cxn modelId="{AB158778-C33D-43B6-9433-726DA028A0CF}" type="presOf" srcId="{7C0779C8-DE84-4D7A-953B-760FB25BE534}" destId="{DC2FA581-D47D-467A-A5BD-ECD85FD4ED51}" srcOrd="0" destOrd="0" presId="urn:microsoft.com/office/officeart/2008/layout/LinedList"/>
    <dgm:cxn modelId="{97385481-F1F8-4B7E-8CC2-3BE172ECDBE3}" type="presOf" srcId="{289D155D-0D41-4044-8667-D3CB797BAB98}" destId="{8648C2D7-4786-46A9-AF18-0A130571C21A}" srcOrd="0" destOrd="0" presId="urn:microsoft.com/office/officeart/2008/layout/LinedList"/>
    <dgm:cxn modelId="{DFBE13B8-4933-4669-AAEC-A1308CC4A137}" srcId="{2D381227-A008-4DA5-B76E-63D15E771D49}" destId="{289D155D-0D41-4044-8667-D3CB797BAB98}" srcOrd="1" destOrd="0" parTransId="{57DA9D26-124A-40B7-A6A7-F7378333BB90}" sibTransId="{8B9E895F-A97C-4A1C-8361-25D3AA403223}"/>
    <dgm:cxn modelId="{AFA367BB-D62D-4DE1-84C9-C9BE578BFE9B}" srcId="{2D381227-A008-4DA5-B76E-63D15E771D49}" destId="{95E49DE8-1B9F-49F9-9C11-0A3EC6C2B79F}" srcOrd="3" destOrd="0" parTransId="{B0E43AB5-660C-4326-A7A1-91654A3F032D}" sibTransId="{D6C66687-0E93-4F01-B929-A806124F2C9D}"/>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87F15784-3075-4946-905E-BC461D0FAA8E}" type="presParOf" srcId="{9ED4B134-B029-49EB-B781-C85528C2DA2A}" destId="{FC60065B-3895-471B-BD9E-592ED90FDCA4}" srcOrd="2" destOrd="0" presId="urn:microsoft.com/office/officeart/2008/layout/LinedList"/>
    <dgm:cxn modelId="{316C8C19-E035-43F8-B478-796C7BBA537E}" type="presParOf" srcId="{9ED4B134-B029-49EB-B781-C85528C2DA2A}" destId="{D2830369-6BB0-459C-A4CF-13BFACC0799E}" srcOrd="3" destOrd="0" presId="urn:microsoft.com/office/officeart/2008/layout/LinedList"/>
    <dgm:cxn modelId="{A42C9AE6-BB0B-495C-AC66-E1A83D8E23AD}" type="presParOf" srcId="{D2830369-6BB0-459C-A4CF-13BFACC0799E}" destId="{8648C2D7-4786-46A9-AF18-0A130571C21A}" srcOrd="0" destOrd="0" presId="urn:microsoft.com/office/officeart/2008/layout/LinedList"/>
    <dgm:cxn modelId="{6BFB5890-BE46-4296-845F-AB216A10AE01}" type="presParOf" srcId="{D2830369-6BB0-459C-A4CF-13BFACC0799E}" destId="{8EFC6E69-749E-4D86-AB65-78C247D8FF81}" srcOrd="1" destOrd="0" presId="urn:microsoft.com/office/officeart/2008/layout/LinedList"/>
    <dgm:cxn modelId="{ACF09162-E2A2-4FF2-98BC-F34C92ADB02D}" type="presParOf" srcId="{9ED4B134-B029-49EB-B781-C85528C2DA2A}" destId="{05F651E3-9188-43D1-9E4C-1D95FD6D021F}" srcOrd="4" destOrd="0" presId="urn:microsoft.com/office/officeart/2008/layout/LinedList"/>
    <dgm:cxn modelId="{0563904B-F062-494F-86E6-F4EFC77D17B0}" type="presParOf" srcId="{9ED4B134-B029-49EB-B781-C85528C2DA2A}" destId="{E5366F1F-0C9E-41E1-9350-A499C10E6F0C}" srcOrd="5" destOrd="0" presId="urn:microsoft.com/office/officeart/2008/layout/LinedList"/>
    <dgm:cxn modelId="{7F2283C4-3DF9-4F20-9F6C-0EC1EB536510}" type="presParOf" srcId="{E5366F1F-0C9E-41E1-9350-A499C10E6F0C}" destId="{C5E7C599-54D2-41D3-8B3F-408F91C8BC19}" srcOrd="0" destOrd="0" presId="urn:microsoft.com/office/officeart/2008/layout/LinedList"/>
    <dgm:cxn modelId="{2854ED62-6822-4062-9550-5E397047A3B8}" type="presParOf" srcId="{E5366F1F-0C9E-41E1-9350-A499C10E6F0C}" destId="{AB453541-929E-4605-9DBC-04C304F5FFAB}" srcOrd="1" destOrd="0" presId="urn:microsoft.com/office/officeart/2008/layout/LinedList"/>
    <dgm:cxn modelId="{E453F736-0E59-4CE2-B476-43B0995C6BBE}" type="presParOf" srcId="{9ED4B134-B029-49EB-B781-C85528C2DA2A}" destId="{876AE0F6-C3CA-4DC6-9BE5-02ED7AE34573}" srcOrd="6" destOrd="0" presId="urn:microsoft.com/office/officeart/2008/layout/LinedList"/>
    <dgm:cxn modelId="{999B4182-3308-4600-B6B9-F8A1DFE9BB45}" type="presParOf" srcId="{9ED4B134-B029-49EB-B781-C85528C2DA2A}" destId="{EEF95D35-2B21-4A1C-B344-89897DC12FBA}" srcOrd="7" destOrd="0" presId="urn:microsoft.com/office/officeart/2008/layout/LinedList"/>
    <dgm:cxn modelId="{57FE01C8-BEB9-44E2-AB09-20EB0EC63D7C}" type="presParOf" srcId="{EEF95D35-2B21-4A1C-B344-89897DC12FBA}" destId="{91AA8F39-EE29-4366-B817-A177EF8F1146}" srcOrd="0" destOrd="0" presId="urn:microsoft.com/office/officeart/2008/layout/LinedList"/>
    <dgm:cxn modelId="{6ADD82E2-E1DD-4905-9475-A7B0928A9882}" type="presParOf" srcId="{EEF95D35-2B21-4A1C-B344-89897DC12FBA}" destId="{0E350DA7-0660-4D88-9FBD-F65D0341DBA8}" srcOrd="1" destOrd="0" presId="urn:microsoft.com/office/officeart/2008/layout/LinedList"/>
    <dgm:cxn modelId="{70F6FF26-E547-4249-A17E-DF623C8160BE}" type="presParOf" srcId="{9ED4B134-B029-49EB-B781-C85528C2DA2A}" destId="{D2DD2598-E63A-4F02-BB47-2FF2E5D23B94}" srcOrd="8" destOrd="0" presId="urn:microsoft.com/office/officeart/2008/layout/LinedList"/>
    <dgm:cxn modelId="{AFD5CC75-B226-4FD7-8D54-891E5A7668F3}" type="presParOf" srcId="{9ED4B134-B029-49EB-B781-C85528C2DA2A}" destId="{CD0B1623-03E0-4223-8069-4EAE2E4429FB}" srcOrd="9" destOrd="0" presId="urn:microsoft.com/office/officeart/2008/layout/LinedList"/>
    <dgm:cxn modelId="{CADBF645-49F0-4028-B908-15B970320364}" type="presParOf" srcId="{CD0B1623-03E0-4223-8069-4EAE2E4429FB}" destId="{DC2FA581-D47D-467A-A5BD-ECD85FD4ED51}" srcOrd="0" destOrd="0" presId="urn:microsoft.com/office/officeart/2008/layout/LinedList"/>
    <dgm:cxn modelId="{80CBAA97-64F7-414B-B5F7-38612B9579E4}" type="presParOf" srcId="{CD0B1623-03E0-4223-8069-4EAE2E4429FB}" destId="{3844DFAE-A499-4DCD-A3CD-55199F2415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15E515-BF78-4AF8-868D-1D3D7CF82847}" type="doc">
      <dgm:prSet loTypeId="urn:microsoft.com/office/officeart/2005/8/layout/bProcess3" loCatId="process" qsTypeId="urn:microsoft.com/office/officeart/2005/8/quickstyle/3d2" qsCatId="3D" csTypeId="urn:microsoft.com/office/officeart/2005/8/colors/accent5_4" csCatId="accent5" phldr="1"/>
      <dgm:spPr/>
      <dgm:t>
        <a:bodyPr/>
        <a:lstStyle/>
        <a:p>
          <a:endParaRPr lang="en-US"/>
        </a:p>
      </dgm:t>
    </dgm:pt>
    <dgm:pt modelId="{BA9FB1AA-647A-47B4-A21C-70235E447A34}">
      <dgm:prSet custT="1"/>
      <dgm:spPr/>
      <dgm:t>
        <a:bodyPr/>
        <a:lstStyle/>
        <a:p>
          <a:r>
            <a:rPr lang="es-CR" sz="1600" b="1" dirty="0">
              <a:latin typeface="+mn-lt"/>
            </a:rPr>
            <a:t>Estatuto y Reglamentos</a:t>
          </a:r>
          <a:endParaRPr lang="en-US" sz="1600" b="1" dirty="0">
            <a:latin typeface="+mn-lt"/>
          </a:endParaRPr>
        </a:p>
      </dgm:t>
    </dgm:pt>
    <dgm:pt modelId="{D1450D13-56C1-4A44-B1F0-6F69B792BF46}" type="parTrans" cxnId="{FC5549B4-1747-4DFA-ADD2-C647F5A4CAF0}">
      <dgm:prSet/>
      <dgm:spPr/>
      <dgm:t>
        <a:bodyPr/>
        <a:lstStyle/>
        <a:p>
          <a:endParaRPr lang="en-US" sz="1600" b="1">
            <a:latin typeface="+mn-lt"/>
          </a:endParaRPr>
        </a:p>
      </dgm:t>
    </dgm:pt>
    <dgm:pt modelId="{820B55EB-E58F-411E-B85F-FBF4875397EB}" type="sibTrans" cxnId="{FC5549B4-1747-4DFA-ADD2-C647F5A4CAF0}">
      <dgm:prSet custT="1"/>
      <dgm:spPr/>
      <dgm:t>
        <a:bodyPr/>
        <a:lstStyle/>
        <a:p>
          <a:endParaRPr lang="en-US" sz="1600" b="1">
            <a:latin typeface="+mn-lt"/>
          </a:endParaRPr>
        </a:p>
      </dgm:t>
    </dgm:pt>
    <dgm:pt modelId="{26DE623E-F16C-4915-8AEA-79038F033249}">
      <dgm:prSet custT="1"/>
      <dgm:spPr/>
      <dgm:t>
        <a:bodyPr/>
        <a:lstStyle/>
        <a:p>
          <a:r>
            <a:rPr lang="es-CR" sz="1600" b="1" dirty="0">
              <a:latin typeface="+mn-lt"/>
            </a:rPr>
            <a:t>Monitoreo periódico de las entidades y remisión de informes</a:t>
          </a:r>
          <a:endParaRPr lang="en-US" sz="1600" b="1" dirty="0">
            <a:latin typeface="+mn-lt"/>
          </a:endParaRPr>
        </a:p>
      </dgm:t>
    </dgm:pt>
    <dgm:pt modelId="{A761B061-7A01-49E7-9CC6-0E99E6BDD6D0}" type="parTrans" cxnId="{33BFD4B9-82EA-43C9-A357-1AE83981D7AC}">
      <dgm:prSet/>
      <dgm:spPr/>
      <dgm:t>
        <a:bodyPr/>
        <a:lstStyle/>
        <a:p>
          <a:endParaRPr lang="en-US" sz="1600" b="1">
            <a:latin typeface="+mn-lt"/>
          </a:endParaRPr>
        </a:p>
      </dgm:t>
    </dgm:pt>
    <dgm:pt modelId="{BE747F8F-45B7-4836-8D4B-3A3793C38678}" type="sibTrans" cxnId="{33BFD4B9-82EA-43C9-A357-1AE83981D7AC}">
      <dgm:prSet custT="1"/>
      <dgm:spPr/>
      <dgm:t>
        <a:bodyPr/>
        <a:lstStyle/>
        <a:p>
          <a:endParaRPr lang="en-US" sz="1600" b="1">
            <a:latin typeface="+mn-lt"/>
          </a:endParaRPr>
        </a:p>
      </dgm:t>
    </dgm:pt>
    <dgm:pt modelId="{3E2856B8-ECC0-434F-B032-B1584032F1CA}">
      <dgm:prSet custT="1"/>
      <dgm:spPr/>
      <dgm:t>
        <a:bodyPr/>
        <a:lstStyle/>
        <a:p>
          <a:r>
            <a:rPr lang="es-CR" sz="1600" b="1" dirty="0">
              <a:latin typeface="+mn-lt"/>
            </a:rPr>
            <a:t>Empréstitos determinados por: situación financiera, objetivo, plazo, monto y garantías.</a:t>
          </a:r>
          <a:endParaRPr lang="en-US" sz="1600" b="1" dirty="0">
            <a:latin typeface="+mn-lt"/>
          </a:endParaRPr>
        </a:p>
      </dgm:t>
    </dgm:pt>
    <dgm:pt modelId="{977BC0A4-D354-49A1-8891-AE49E1E7C04C}" type="parTrans" cxnId="{5B81EF64-226D-4ACC-BFFF-25DF644D4C7B}">
      <dgm:prSet/>
      <dgm:spPr/>
      <dgm:t>
        <a:bodyPr/>
        <a:lstStyle/>
        <a:p>
          <a:endParaRPr lang="en-US" sz="1600" b="1">
            <a:latin typeface="+mn-lt"/>
          </a:endParaRPr>
        </a:p>
      </dgm:t>
    </dgm:pt>
    <dgm:pt modelId="{166B581D-183B-476C-8307-F11FA0B2BBEF}" type="sibTrans" cxnId="{5B81EF64-226D-4ACC-BFFF-25DF644D4C7B}">
      <dgm:prSet custT="1"/>
      <dgm:spPr/>
      <dgm:t>
        <a:bodyPr/>
        <a:lstStyle/>
        <a:p>
          <a:endParaRPr lang="en-US" sz="1600" b="1">
            <a:latin typeface="+mn-lt"/>
          </a:endParaRPr>
        </a:p>
      </dgm:t>
    </dgm:pt>
    <dgm:pt modelId="{2FDF5FFF-B042-4E80-BC03-02C350B057F8}">
      <dgm:prSet custT="1"/>
      <dgm:spPr/>
      <dgm:t>
        <a:bodyPr/>
        <a:lstStyle/>
        <a:p>
          <a:r>
            <a:rPr lang="es-CR" sz="1600" b="1">
              <a:latin typeface="+mn-lt"/>
            </a:rPr>
            <a:t>Proceso </a:t>
          </a:r>
          <a:r>
            <a:rPr lang="es-CR" sz="1600" b="1" dirty="0">
              <a:latin typeface="+mn-lt"/>
            </a:rPr>
            <a:t>de admisión</a:t>
          </a:r>
          <a:endParaRPr lang="en-US" sz="1600" b="1" dirty="0">
            <a:latin typeface="+mn-lt"/>
          </a:endParaRPr>
        </a:p>
      </dgm:t>
    </dgm:pt>
    <dgm:pt modelId="{216F1343-8D0A-4CF8-BFD0-20E052206D07}" type="parTrans" cxnId="{C1D8EE95-9FEC-4A7B-978F-052AEC4F3DC1}">
      <dgm:prSet/>
      <dgm:spPr/>
      <dgm:t>
        <a:bodyPr/>
        <a:lstStyle/>
        <a:p>
          <a:endParaRPr lang="es-CR" sz="1600" b="1">
            <a:latin typeface="+mn-lt"/>
          </a:endParaRPr>
        </a:p>
      </dgm:t>
    </dgm:pt>
    <dgm:pt modelId="{BB1688F0-E5FA-4714-BFEA-6F6AD0666D93}" type="sibTrans" cxnId="{C1D8EE95-9FEC-4A7B-978F-052AEC4F3DC1}">
      <dgm:prSet custT="1"/>
      <dgm:spPr/>
      <dgm:t>
        <a:bodyPr/>
        <a:lstStyle/>
        <a:p>
          <a:endParaRPr lang="es-CR" sz="1600" b="1">
            <a:latin typeface="+mn-lt"/>
          </a:endParaRPr>
        </a:p>
      </dgm:t>
    </dgm:pt>
    <dgm:pt modelId="{2D016587-A1F4-4EAF-AD8D-A24012266477}">
      <dgm:prSet custT="1"/>
      <dgm:spPr/>
      <dgm:t>
        <a:bodyPr/>
        <a:lstStyle/>
        <a:p>
          <a:r>
            <a:rPr lang="en-US" sz="1200" b="0">
              <a:latin typeface="+mn-lt"/>
            </a:rPr>
            <a:t>Liquidez</a:t>
          </a:r>
          <a:endParaRPr lang="en-US" sz="1200" b="0" dirty="0">
            <a:latin typeface="+mn-lt"/>
          </a:endParaRPr>
        </a:p>
      </dgm:t>
    </dgm:pt>
    <dgm:pt modelId="{015CE8CA-C265-4842-80FD-4E564D7DB17F}" type="parTrans" cxnId="{400EEC49-2221-4242-AF66-57E3CD7E2E23}">
      <dgm:prSet/>
      <dgm:spPr/>
      <dgm:t>
        <a:bodyPr/>
        <a:lstStyle/>
        <a:p>
          <a:endParaRPr lang="es-CR" sz="1600" b="1">
            <a:latin typeface="+mn-lt"/>
          </a:endParaRPr>
        </a:p>
      </dgm:t>
    </dgm:pt>
    <dgm:pt modelId="{2777406E-D54C-499B-AD8E-DC3AB711E244}" type="sibTrans" cxnId="{400EEC49-2221-4242-AF66-57E3CD7E2E23}">
      <dgm:prSet/>
      <dgm:spPr/>
      <dgm:t>
        <a:bodyPr/>
        <a:lstStyle/>
        <a:p>
          <a:endParaRPr lang="es-CR" sz="1600" b="1">
            <a:latin typeface="+mn-lt"/>
          </a:endParaRPr>
        </a:p>
      </dgm:t>
    </dgm:pt>
    <dgm:pt modelId="{A9E6A61F-E303-4B05-ACC6-98E60518FA02}">
      <dgm:prSet custT="1"/>
      <dgm:spPr/>
      <dgm:t>
        <a:bodyPr/>
        <a:lstStyle/>
        <a:p>
          <a:r>
            <a:rPr lang="en-US" sz="1200" b="0">
              <a:latin typeface="+mn-lt"/>
            </a:rPr>
            <a:t>Proyectos de  eficiencia operativa</a:t>
          </a:r>
          <a:endParaRPr lang="en-US" sz="1200" b="0" dirty="0">
            <a:latin typeface="+mn-lt"/>
          </a:endParaRPr>
        </a:p>
      </dgm:t>
    </dgm:pt>
    <dgm:pt modelId="{ED4C3A83-9507-4C85-8B0C-A843C1C80CAF}" type="parTrans" cxnId="{A77DB5F2-E51B-4C80-813A-CAEEE56A6043}">
      <dgm:prSet/>
      <dgm:spPr/>
      <dgm:t>
        <a:bodyPr/>
        <a:lstStyle/>
        <a:p>
          <a:endParaRPr lang="es-CR" sz="1600" b="1">
            <a:latin typeface="+mn-lt"/>
          </a:endParaRPr>
        </a:p>
      </dgm:t>
    </dgm:pt>
    <dgm:pt modelId="{48330D40-F3D6-4CF6-A982-EC7EDE24D857}" type="sibTrans" cxnId="{A77DB5F2-E51B-4C80-813A-CAEEE56A6043}">
      <dgm:prSet/>
      <dgm:spPr/>
      <dgm:t>
        <a:bodyPr/>
        <a:lstStyle/>
        <a:p>
          <a:endParaRPr lang="es-CR" sz="1600" b="1">
            <a:latin typeface="+mn-lt"/>
          </a:endParaRPr>
        </a:p>
      </dgm:t>
    </dgm:pt>
    <dgm:pt modelId="{4C3412E3-3F12-4284-AAF8-45ED88CCBB39}">
      <dgm:prSet custT="1"/>
      <dgm:spPr/>
      <dgm:t>
        <a:bodyPr/>
        <a:lstStyle/>
        <a:p>
          <a:r>
            <a:rPr lang="en-US" sz="1600" b="1" dirty="0" err="1">
              <a:latin typeface="+mn-lt"/>
            </a:rPr>
            <a:t>Otros</a:t>
          </a:r>
          <a:r>
            <a:rPr lang="en-US" sz="1600" b="1" dirty="0">
              <a:latin typeface="+mn-lt"/>
            </a:rPr>
            <a:t> Servicios:</a:t>
          </a:r>
        </a:p>
      </dgm:t>
    </dgm:pt>
    <dgm:pt modelId="{47237777-6280-4CE2-9B7F-0BA82FA6CA45}" type="parTrans" cxnId="{4066373B-904F-4794-96B9-E24CFA027C34}">
      <dgm:prSet/>
      <dgm:spPr/>
      <dgm:t>
        <a:bodyPr/>
        <a:lstStyle/>
        <a:p>
          <a:endParaRPr lang="es-CR" sz="1600" b="1">
            <a:latin typeface="+mn-lt"/>
          </a:endParaRPr>
        </a:p>
      </dgm:t>
    </dgm:pt>
    <dgm:pt modelId="{906662A4-D507-4317-B1F5-07C0948D0247}" type="sibTrans" cxnId="{4066373B-904F-4794-96B9-E24CFA027C34}">
      <dgm:prSet/>
      <dgm:spPr/>
      <dgm:t>
        <a:bodyPr/>
        <a:lstStyle/>
        <a:p>
          <a:endParaRPr lang="es-CR" sz="1600" b="1">
            <a:latin typeface="+mn-lt"/>
          </a:endParaRPr>
        </a:p>
      </dgm:t>
    </dgm:pt>
    <dgm:pt modelId="{0F6E3E47-40A8-419F-9C19-95C5A66D2368}">
      <dgm:prSet custT="1"/>
      <dgm:spPr/>
      <dgm:t>
        <a:bodyPr/>
        <a:lstStyle/>
        <a:p>
          <a:r>
            <a:rPr lang="en-US" sz="1400" b="0" dirty="0" err="1">
              <a:latin typeface="+mn-lt"/>
            </a:rPr>
            <a:t>Fondeo</a:t>
          </a:r>
          <a:r>
            <a:rPr lang="en-US" sz="1400" b="0" dirty="0">
              <a:latin typeface="+mn-lt"/>
            </a:rPr>
            <a:t> </a:t>
          </a:r>
          <a:r>
            <a:rPr lang="en-US" sz="1400" b="0" dirty="0" err="1">
              <a:latin typeface="+mn-lt"/>
            </a:rPr>
            <a:t>consolidado</a:t>
          </a:r>
          <a:endParaRPr lang="en-US" sz="1400" b="0" dirty="0">
            <a:latin typeface="+mn-lt"/>
          </a:endParaRPr>
        </a:p>
      </dgm:t>
    </dgm:pt>
    <dgm:pt modelId="{28932D53-6A07-4645-A7C4-3371FA708752}" type="parTrans" cxnId="{456511F1-9C4F-4190-959D-A4D77EBCA80D}">
      <dgm:prSet/>
      <dgm:spPr/>
      <dgm:t>
        <a:bodyPr/>
        <a:lstStyle/>
        <a:p>
          <a:endParaRPr lang="es-CR" sz="1600" b="1">
            <a:latin typeface="+mn-lt"/>
          </a:endParaRPr>
        </a:p>
      </dgm:t>
    </dgm:pt>
    <dgm:pt modelId="{E727365A-5B15-4FE7-8FC4-9161D5FF2155}" type="sibTrans" cxnId="{456511F1-9C4F-4190-959D-A4D77EBCA80D}">
      <dgm:prSet/>
      <dgm:spPr/>
      <dgm:t>
        <a:bodyPr/>
        <a:lstStyle/>
        <a:p>
          <a:endParaRPr lang="es-CR" sz="1600" b="1">
            <a:latin typeface="+mn-lt"/>
          </a:endParaRPr>
        </a:p>
      </dgm:t>
    </dgm:pt>
    <dgm:pt modelId="{BE3F557A-65E4-48D2-9C0C-3C15DFD8E6A4}">
      <dgm:prSet custT="1"/>
      <dgm:spPr/>
      <dgm:t>
        <a:bodyPr/>
        <a:lstStyle/>
        <a:p>
          <a:r>
            <a:rPr lang="en-US" sz="1400" b="0" dirty="0" err="1">
              <a:latin typeface="+mn-lt"/>
            </a:rPr>
            <a:t>Centralizar</a:t>
          </a:r>
          <a:r>
            <a:rPr lang="en-US" sz="1400" b="0" dirty="0">
              <a:latin typeface="+mn-lt"/>
            </a:rPr>
            <a:t> y </a:t>
          </a:r>
          <a:r>
            <a:rPr lang="en-US" sz="1400" b="0" dirty="0" err="1">
              <a:latin typeface="+mn-lt"/>
            </a:rPr>
            <a:t>desarrollar</a:t>
          </a:r>
          <a:r>
            <a:rPr lang="en-US" sz="1400" b="0" dirty="0">
              <a:latin typeface="+mn-lt"/>
            </a:rPr>
            <a:t> </a:t>
          </a:r>
          <a:r>
            <a:rPr lang="en-US" sz="1400" b="0" dirty="0" err="1">
              <a:latin typeface="+mn-lt"/>
            </a:rPr>
            <a:t>proyectos</a:t>
          </a:r>
          <a:r>
            <a:rPr lang="en-US" sz="1400" b="0" dirty="0">
              <a:latin typeface="+mn-lt"/>
            </a:rPr>
            <a:t>  </a:t>
          </a:r>
          <a:r>
            <a:rPr lang="en-US" sz="1400" b="0" dirty="0" err="1">
              <a:latin typeface="+mn-lt"/>
            </a:rPr>
            <a:t>comunes</a:t>
          </a:r>
          <a:endParaRPr lang="en-US" sz="1400" b="0" dirty="0">
            <a:latin typeface="+mn-lt"/>
          </a:endParaRPr>
        </a:p>
      </dgm:t>
    </dgm:pt>
    <dgm:pt modelId="{A13A75D2-2547-4B64-A285-552B67067537}" type="parTrans" cxnId="{DA1E6F03-3E5F-4F6D-99C6-4C776A94D5AF}">
      <dgm:prSet/>
      <dgm:spPr/>
      <dgm:t>
        <a:bodyPr/>
        <a:lstStyle/>
        <a:p>
          <a:endParaRPr lang="es-CR" sz="1600" b="1">
            <a:latin typeface="+mn-lt"/>
          </a:endParaRPr>
        </a:p>
      </dgm:t>
    </dgm:pt>
    <dgm:pt modelId="{F7D47D3A-2AD5-41DD-92D6-D17FE9222E74}" type="sibTrans" cxnId="{DA1E6F03-3E5F-4F6D-99C6-4C776A94D5AF}">
      <dgm:prSet/>
      <dgm:spPr/>
      <dgm:t>
        <a:bodyPr/>
        <a:lstStyle/>
        <a:p>
          <a:endParaRPr lang="es-CR" sz="1600" b="1">
            <a:latin typeface="+mn-lt"/>
          </a:endParaRPr>
        </a:p>
      </dgm:t>
    </dgm:pt>
    <dgm:pt modelId="{4ECD5825-0BBD-4BA0-B73E-85307FFED2A0}">
      <dgm:prSet custT="1"/>
      <dgm:spPr/>
      <dgm:t>
        <a:bodyPr/>
        <a:lstStyle/>
        <a:p>
          <a:endParaRPr lang="en-US" sz="1600" b="1" dirty="0">
            <a:latin typeface="+mn-lt"/>
          </a:endParaRPr>
        </a:p>
      </dgm:t>
    </dgm:pt>
    <dgm:pt modelId="{7755FB81-BCA6-49CF-8F7F-CEF37BE1FE18}" type="parTrans" cxnId="{08AAA5D8-8844-4B5A-A739-2D343CA7321A}">
      <dgm:prSet/>
      <dgm:spPr/>
      <dgm:t>
        <a:bodyPr/>
        <a:lstStyle/>
        <a:p>
          <a:endParaRPr lang="es-CR" sz="1600" b="1">
            <a:latin typeface="+mn-lt"/>
          </a:endParaRPr>
        </a:p>
      </dgm:t>
    </dgm:pt>
    <dgm:pt modelId="{2A22F422-DEA9-4FC0-968E-93F98F93E180}" type="sibTrans" cxnId="{08AAA5D8-8844-4B5A-A739-2D343CA7321A}">
      <dgm:prSet/>
      <dgm:spPr/>
      <dgm:t>
        <a:bodyPr/>
        <a:lstStyle/>
        <a:p>
          <a:endParaRPr lang="es-CR" sz="1600" b="1">
            <a:latin typeface="+mn-lt"/>
          </a:endParaRPr>
        </a:p>
      </dgm:t>
    </dgm:pt>
    <dgm:pt modelId="{20DA17CE-73A9-4F5F-AAB7-A45E73473EAF}">
      <dgm:prSet custT="1"/>
      <dgm:spPr/>
      <dgm:t>
        <a:bodyPr/>
        <a:lstStyle/>
        <a:p>
          <a:r>
            <a:rPr lang="en-US" sz="1400" b="0" dirty="0" err="1">
              <a:latin typeface="+mn-lt"/>
            </a:rPr>
            <a:t>Asesoría</a:t>
          </a:r>
          <a:r>
            <a:rPr lang="en-US" sz="1400" b="0" dirty="0">
              <a:latin typeface="+mn-lt"/>
            </a:rPr>
            <a:t> </a:t>
          </a:r>
          <a:r>
            <a:rPr lang="en-US" sz="1400" b="0" dirty="0" err="1">
              <a:latin typeface="+mn-lt"/>
            </a:rPr>
            <a:t>técnica</a:t>
          </a:r>
          <a:endParaRPr lang="en-US" sz="1400" b="0" dirty="0">
            <a:latin typeface="+mn-lt"/>
          </a:endParaRPr>
        </a:p>
      </dgm:t>
    </dgm:pt>
    <dgm:pt modelId="{F1B5CCA7-E205-447A-AB49-31855E9AD2DD}" type="parTrans" cxnId="{8920B21A-88D2-4DDA-A672-21BBFBD17E9F}">
      <dgm:prSet/>
      <dgm:spPr/>
      <dgm:t>
        <a:bodyPr/>
        <a:lstStyle/>
        <a:p>
          <a:endParaRPr lang="es-CR" sz="1600" b="1">
            <a:latin typeface="+mn-lt"/>
          </a:endParaRPr>
        </a:p>
      </dgm:t>
    </dgm:pt>
    <dgm:pt modelId="{B3FBE949-F501-4656-866E-12A0A403639F}" type="sibTrans" cxnId="{8920B21A-88D2-4DDA-A672-21BBFBD17E9F}">
      <dgm:prSet/>
      <dgm:spPr/>
      <dgm:t>
        <a:bodyPr/>
        <a:lstStyle/>
        <a:p>
          <a:endParaRPr lang="es-CR" sz="1600" b="1">
            <a:latin typeface="+mn-lt"/>
          </a:endParaRPr>
        </a:p>
      </dgm:t>
    </dgm:pt>
    <dgm:pt modelId="{8AB12488-99E3-4B9D-ABBD-674057748980}">
      <dgm:prSet custT="1"/>
      <dgm:spPr/>
      <dgm:t>
        <a:bodyPr/>
        <a:lstStyle/>
        <a:p>
          <a:endParaRPr lang="en-US" sz="1600" b="1" dirty="0">
            <a:latin typeface="+mn-lt"/>
          </a:endParaRPr>
        </a:p>
      </dgm:t>
    </dgm:pt>
    <dgm:pt modelId="{A6C1E508-0F47-4BFE-A867-6063B573A055}" type="parTrans" cxnId="{424F83C4-82B5-4688-B4DD-042BFBFF2D22}">
      <dgm:prSet/>
      <dgm:spPr/>
      <dgm:t>
        <a:bodyPr/>
        <a:lstStyle/>
        <a:p>
          <a:endParaRPr lang="es-CR" sz="1600" b="1">
            <a:latin typeface="+mn-lt"/>
          </a:endParaRPr>
        </a:p>
      </dgm:t>
    </dgm:pt>
    <dgm:pt modelId="{B23F3F69-FADC-4B56-831C-9ED14C2F7453}" type="sibTrans" cxnId="{424F83C4-82B5-4688-B4DD-042BFBFF2D22}">
      <dgm:prSet/>
      <dgm:spPr/>
      <dgm:t>
        <a:bodyPr/>
        <a:lstStyle/>
        <a:p>
          <a:endParaRPr lang="es-CR" sz="1600" b="1">
            <a:latin typeface="+mn-lt"/>
          </a:endParaRPr>
        </a:p>
      </dgm:t>
    </dgm:pt>
    <dgm:pt modelId="{7482465B-5E48-4F50-AD50-B793A6535A73}" type="pres">
      <dgm:prSet presAssocID="{0B15E515-BF78-4AF8-868D-1D3D7CF82847}" presName="Name0" presStyleCnt="0">
        <dgm:presLayoutVars>
          <dgm:dir/>
          <dgm:resizeHandles val="exact"/>
        </dgm:presLayoutVars>
      </dgm:prSet>
      <dgm:spPr/>
    </dgm:pt>
    <dgm:pt modelId="{93C653AC-E71A-4930-97A9-0E1914446F65}" type="pres">
      <dgm:prSet presAssocID="{BA9FB1AA-647A-47B4-A21C-70235E447A34}" presName="node" presStyleLbl="node1" presStyleIdx="0" presStyleCnt="5">
        <dgm:presLayoutVars>
          <dgm:bulletEnabled val="1"/>
        </dgm:presLayoutVars>
      </dgm:prSet>
      <dgm:spPr/>
    </dgm:pt>
    <dgm:pt modelId="{484BEBA0-ACA1-450D-B713-E23E50918747}" type="pres">
      <dgm:prSet presAssocID="{820B55EB-E58F-411E-B85F-FBF4875397EB}" presName="sibTrans" presStyleLbl="sibTrans1D1" presStyleIdx="0" presStyleCnt="4"/>
      <dgm:spPr/>
    </dgm:pt>
    <dgm:pt modelId="{E04FD6FE-67BD-4579-B887-E05F5001BCDA}" type="pres">
      <dgm:prSet presAssocID="{820B55EB-E58F-411E-B85F-FBF4875397EB}" presName="connectorText" presStyleLbl="sibTrans1D1" presStyleIdx="0" presStyleCnt="4"/>
      <dgm:spPr/>
    </dgm:pt>
    <dgm:pt modelId="{2B9D0DD0-906B-469F-B5DE-24431606FCBE}" type="pres">
      <dgm:prSet presAssocID="{2FDF5FFF-B042-4E80-BC03-02C350B057F8}" presName="node" presStyleLbl="node1" presStyleIdx="1" presStyleCnt="5">
        <dgm:presLayoutVars>
          <dgm:bulletEnabled val="1"/>
        </dgm:presLayoutVars>
      </dgm:prSet>
      <dgm:spPr/>
    </dgm:pt>
    <dgm:pt modelId="{7B332192-E695-4B5A-8CF1-07E91C4D3E87}" type="pres">
      <dgm:prSet presAssocID="{BB1688F0-E5FA-4714-BFEA-6F6AD0666D93}" presName="sibTrans" presStyleLbl="sibTrans1D1" presStyleIdx="1" presStyleCnt="4"/>
      <dgm:spPr/>
    </dgm:pt>
    <dgm:pt modelId="{F768D236-FC8C-4530-B840-F1B0E8906CA5}" type="pres">
      <dgm:prSet presAssocID="{BB1688F0-E5FA-4714-BFEA-6F6AD0666D93}" presName="connectorText" presStyleLbl="sibTrans1D1" presStyleIdx="1" presStyleCnt="4"/>
      <dgm:spPr/>
    </dgm:pt>
    <dgm:pt modelId="{ACA864A6-86E6-478D-BD12-460C2EC0D0F4}" type="pres">
      <dgm:prSet presAssocID="{26DE623E-F16C-4915-8AEA-79038F033249}" presName="node" presStyleLbl="node1" presStyleIdx="2" presStyleCnt="5">
        <dgm:presLayoutVars>
          <dgm:bulletEnabled val="1"/>
        </dgm:presLayoutVars>
      </dgm:prSet>
      <dgm:spPr/>
    </dgm:pt>
    <dgm:pt modelId="{CC64445C-6C0D-41E1-A590-0D785C81E856}" type="pres">
      <dgm:prSet presAssocID="{BE747F8F-45B7-4836-8D4B-3A3793C38678}" presName="sibTrans" presStyleLbl="sibTrans1D1" presStyleIdx="2" presStyleCnt="4"/>
      <dgm:spPr/>
    </dgm:pt>
    <dgm:pt modelId="{1AE56EC4-1C65-448C-B647-5DC867071F9D}" type="pres">
      <dgm:prSet presAssocID="{BE747F8F-45B7-4836-8D4B-3A3793C38678}" presName="connectorText" presStyleLbl="sibTrans1D1" presStyleIdx="2" presStyleCnt="4"/>
      <dgm:spPr/>
    </dgm:pt>
    <dgm:pt modelId="{C9856756-2BA0-458B-AD1F-60EB1DEDC8A0}" type="pres">
      <dgm:prSet presAssocID="{3E2856B8-ECC0-434F-B032-B1584032F1CA}" presName="node" presStyleLbl="node1" presStyleIdx="3" presStyleCnt="5">
        <dgm:presLayoutVars>
          <dgm:bulletEnabled val="1"/>
        </dgm:presLayoutVars>
      </dgm:prSet>
      <dgm:spPr/>
    </dgm:pt>
    <dgm:pt modelId="{B44F90CF-7BFB-4EF0-B5CE-C5E19F6288ED}" type="pres">
      <dgm:prSet presAssocID="{166B581D-183B-476C-8307-F11FA0B2BBEF}" presName="sibTrans" presStyleLbl="sibTrans1D1" presStyleIdx="3" presStyleCnt="4"/>
      <dgm:spPr/>
    </dgm:pt>
    <dgm:pt modelId="{E6E04C6E-E309-4080-B847-F3EC52821C34}" type="pres">
      <dgm:prSet presAssocID="{166B581D-183B-476C-8307-F11FA0B2BBEF}" presName="connectorText" presStyleLbl="sibTrans1D1" presStyleIdx="3" presStyleCnt="4"/>
      <dgm:spPr/>
    </dgm:pt>
    <dgm:pt modelId="{13A03C41-129F-4599-B43D-DD51D32D8028}" type="pres">
      <dgm:prSet presAssocID="{4C3412E3-3F12-4284-AAF8-45ED88CCBB39}" presName="node" presStyleLbl="node1" presStyleIdx="4" presStyleCnt="5">
        <dgm:presLayoutVars>
          <dgm:bulletEnabled val="1"/>
        </dgm:presLayoutVars>
      </dgm:prSet>
      <dgm:spPr/>
    </dgm:pt>
  </dgm:ptLst>
  <dgm:cxnLst>
    <dgm:cxn modelId="{DA1E6F03-3E5F-4F6D-99C6-4C776A94D5AF}" srcId="{4C3412E3-3F12-4284-AAF8-45ED88CCBB39}" destId="{BE3F557A-65E4-48D2-9C0C-3C15DFD8E6A4}" srcOrd="1" destOrd="0" parTransId="{A13A75D2-2547-4B64-A285-552B67067537}" sibTransId="{F7D47D3A-2AD5-41DD-92D6-D17FE9222E74}"/>
    <dgm:cxn modelId="{AC919605-C698-48F2-B25F-974E8768551C}" type="presOf" srcId="{8AB12488-99E3-4B9D-ABBD-674057748980}" destId="{13A03C41-129F-4599-B43D-DD51D32D8028}" srcOrd="0" destOrd="4" presId="urn:microsoft.com/office/officeart/2005/8/layout/bProcess3"/>
    <dgm:cxn modelId="{13207513-3D49-4F2B-95E3-82DBAD9C4D74}" type="presOf" srcId="{3E2856B8-ECC0-434F-B032-B1584032F1CA}" destId="{C9856756-2BA0-458B-AD1F-60EB1DEDC8A0}" srcOrd="0" destOrd="0" presId="urn:microsoft.com/office/officeart/2005/8/layout/bProcess3"/>
    <dgm:cxn modelId="{8920B21A-88D2-4DDA-A672-21BBFBD17E9F}" srcId="{4C3412E3-3F12-4284-AAF8-45ED88CCBB39}" destId="{20DA17CE-73A9-4F5F-AAB7-A45E73473EAF}" srcOrd="2" destOrd="0" parTransId="{F1B5CCA7-E205-447A-AB49-31855E9AD2DD}" sibTransId="{B3FBE949-F501-4656-866E-12A0A403639F}"/>
    <dgm:cxn modelId="{0FD31C30-D4DA-4B0B-A163-51949104B813}" type="presOf" srcId="{166B581D-183B-476C-8307-F11FA0B2BBEF}" destId="{E6E04C6E-E309-4080-B847-F3EC52821C34}" srcOrd="1" destOrd="0" presId="urn:microsoft.com/office/officeart/2005/8/layout/bProcess3"/>
    <dgm:cxn modelId="{4066373B-904F-4794-96B9-E24CFA027C34}" srcId="{0B15E515-BF78-4AF8-868D-1D3D7CF82847}" destId="{4C3412E3-3F12-4284-AAF8-45ED88CCBB39}" srcOrd="4" destOrd="0" parTransId="{47237777-6280-4CE2-9B7F-0BA82FA6CA45}" sibTransId="{906662A4-D507-4317-B1F5-07C0948D0247}"/>
    <dgm:cxn modelId="{D01A693F-63F8-402D-82E3-3312C22970FD}" type="presOf" srcId="{4C3412E3-3F12-4284-AAF8-45ED88CCBB39}" destId="{13A03C41-129F-4599-B43D-DD51D32D8028}" srcOrd="0" destOrd="0" presId="urn:microsoft.com/office/officeart/2005/8/layout/bProcess3"/>
    <dgm:cxn modelId="{5B81EF64-226D-4ACC-BFFF-25DF644D4C7B}" srcId="{0B15E515-BF78-4AF8-868D-1D3D7CF82847}" destId="{3E2856B8-ECC0-434F-B032-B1584032F1CA}" srcOrd="3" destOrd="0" parTransId="{977BC0A4-D354-49A1-8891-AE49E1E7C04C}" sibTransId="{166B581D-183B-476C-8307-F11FA0B2BBEF}"/>
    <dgm:cxn modelId="{400EEC49-2221-4242-AF66-57E3CD7E2E23}" srcId="{3E2856B8-ECC0-434F-B032-B1584032F1CA}" destId="{2D016587-A1F4-4EAF-AD8D-A24012266477}" srcOrd="0" destOrd="0" parTransId="{015CE8CA-C265-4842-80FD-4E564D7DB17F}" sibTransId="{2777406E-D54C-499B-AD8E-DC3AB711E244}"/>
    <dgm:cxn modelId="{AFA7484F-8D84-410A-A88A-C72443F776C6}" type="presOf" srcId="{2FDF5FFF-B042-4E80-BC03-02C350B057F8}" destId="{2B9D0DD0-906B-469F-B5DE-24431606FCBE}" srcOrd="0" destOrd="0" presId="urn:microsoft.com/office/officeart/2005/8/layout/bProcess3"/>
    <dgm:cxn modelId="{66A6DC56-A6C5-42F1-A0BF-426D259DDA71}" type="presOf" srcId="{4ECD5825-0BBD-4BA0-B73E-85307FFED2A0}" destId="{13A03C41-129F-4599-B43D-DD51D32D8028}" srcOrd="0" destOrd="5" presId="urn:microsoft.com/office/officeart/2005/8/layout/bProcess3"/>
    <dgm:cxn modelId="{12397290-A432-4F93-9AB3-9E3FFD093267}" type="presOf" srcId="{820B55EB-E58F-411E-B85F-FBF4875397EB}" destId="{E04FD6FE-67BD-4579-B887-E05F5001BCDA}" srcOrd="1" destOrd="0" presId="urn:microsoft.com/office/officeart/2005/8/layout/bProcess3"/>
    <dgm:cxn modelId="{D5AA6391-ED38-4E3A-82CD-936A3F9B420B}" type="presOf" srcId="{820B55EB-E58F-411E-B85F-FBF4875397EB}" destId="{484BEBA0-ACA1-450D-B713-E23E50918747}" srcOrd="0" destOrd="0" presId="urn:microsoft.com/office/officeart/2005/8/layout/bProcess3"/>
    <dgm:cxn modelId="{7FC14491-395E-4045-9DDC-D1965BE53F41}" type="presOf" srcId="{0F6E3E47-40A8-419F-9C19-95C5A66D2368}" destId="{13A03C41-129F-4599-B43D-DD51D32D8028}" srcOrd="0" destOrd="1" presId="urn:microsoft.com/office/officeart/2005/8/layout/bProcess3"/>
    <dgm:cxn modelId="{C1D8EE95-9FEC-4A7B-978F-052AEC4F3DC1}" srcId="{0B15E515-BF78-4AF8-868D-1D3D7CF82847}" destId="{2FDF5FFF-B042-4E80-BC03-02C350B057F8}" srcOrd="1" destOrd="0" parTransId="{216F1343-8D0A-4CF8-BFD0-20E052206D07}" sibTransId="{BB1688F0-E5FA-4714-BFEA-6F6AD0666D93}"/>
    <dgm:cxn modelId="{ECD5309C-B179-472A-A41D-166E837A7433}" type="presOf" srcId="{BA9FB1AA-647A-47B4-A21C-70235E447A34}" destId="{93C653AC-E71A-4930-97A9-0E1914446F65}" srcOrd="0" destOrd="0" presId="urn:microsoft.com/office/officeart/2005/8/layout/bProcess3"/>
    <dgm:cxn modelId="{FC5549B4-1747-4DFA-ADD2-C647F5A4CAF0}" srcId="{0B15E515-BF78-4AF8-868D-1D3D7CF82847}" destId="{BA9FB1AA-647A-47B4-A21C-70235E447A34}" srcOrd="0" destOrd="0" parTransId="{D1450D13-56C1-4A44-B1F0-6F69B792BF46}" sibTransId="{820B55EB-E58F-411E-B85F-FBF4875397EB}"/>
    <dgm:cxn modelId="{33BFD4B9-82EA-43C9-A357-1AE83981D7AC}" srcId="{0B15E515-BF78-4AF8-868D-1D3D7CF82847}" destId="{26DE623E-F16C-4915-8AEA-79038F033249}" srcOrd="2" destOrd="0" parTransId="{A761B061-7A01-49E7-9CC6-0E99E6BDD6D0}" sibTransId="{BE747F8F-45B7-4836-8D4B-3A3793C38678}"/>
    <dgm:cxn modelId="{84FA8CBB-EED4-4E01-972F-CEBCF67B1803}" type="presOf" srcId="{BB1688F0-E5FA-4714-BFEA-6F6AD0666D93}" destId="{F768D236-FC8C-4530-B840-F1B0E8906CA5}" srcOrd="1" destOrd="0" presId="urn:microsoft.com/office/officeart/2005/8/layout/bProcess3"/>
    <dgm:cxn modelId="{FF6248BE-FDAC-4A0C-872D-2F7202048E8A}" type="presOf" srcId="{A9E6A61F-E303-4B05-ACC6-98E60518FA02}" destId="{C9856756-2BA0-458B-AD1F-60EB1DEDC8A0}" srcOrd="0" destOrd="2" presId="urn:microsoft.com/office/officeart/2005/8/layout/bProcess3"/>
    <dgm:cxn modelId="{424F83C4-82B5-4688-B4DD-042BFBFF2D22}" srcId="{4C3412E3-3F12-4284-AAF8-45ED88CCBB39}" destId="{8AB12488-99E3-4B9D-ABBD-674057748980}" srcOrd="3" destOrd="0" parTransId="{A6C1E508-0F47-4BFE-A867-6063B573A055}" sibTransId="{B23F3F69-FADC-4B56-831C-9ED14C2F7453}"/>
    <dgm:cxn modelId="{E880B9C6-D743-4BA9-831F-0300C94C7CDC}" type="presOf" srcId="{26DE623E-F16C-4915-8AEA-79038F033249}" destId="{ACA864A6-86E6-478D-BD12-460C2EC0D0F4}" srcOrd="0" destOrd="0" presId="urn:microsoft.com/office/officeart/2005/8/layout/bProcess3"/>
    <dgm:cxn modelId="{8F0FB9CE-FB72-479F-8B96-8C2B68DE1AF2}" type="presOf" srcId="{BE747F8F-45B7-4836-8D4B-3A3793C38678}" destId="{CC64445C-6C0D-41E1-A590-0D785C81E856}" srcOrd="0" destOrd="0" presId="urn:microsoft.com/office/officeart/2005/8/layout/bProcess3"/>
    <dgm:cxn modelId="{A08077CF-F9B4-4178-BE71-E5D87481DD1A}" type="presOf" srcId="{166B581D-183B-476C-8307-F11FA0B2BBEF}" destId="{B44F90CF-7BFB-4EF0-B5CE-C5E19F6288ED}" srcOrd="0" destOrd="0" presId="urn:microsoft.com/office/officeart/2005/8/layout/bProcess3"/>
    <dgm:cxn modelId="{195938D0-3A11-4533-A5DB-E362FB311F9A}" type="presOf" srcId="{BE3F557A-65E4-48D2-9C0C-3C15DFD8E6A4}" destId="{13A03C41-129F-4599-B43D-DD51D32D8028}" srcOrd="0" destOrd="2" presId="urn:microsoft.com/office/officeart/2005/8/layout/bProcess3"/>
    <dgm:cxn modelId="{A8859DD1-5F51-4D78-AB4E-87FF568B65AA}" type="presOf" srcId="{BB1688F0-E5FA-4714-BFEA-6F6AD0666D93}" destId="{7B332192-E695-4B5A-8CF1-07E91C4D3E87}" srcOrd="0" destOrd="0" presId="urn:microsoft.com/office/officeart/2005/8/layout/bProcess3"/>
    <dgm:cxn modelId="{08AAA5D8-8844-4B5A-A739-2D343CA7321A}" srcId="{4C3412E3-3F12-4284-AAF8-45ED88CCBB39}" destId="{4ECD5825-0BBD-4BA0-B73E-85307FFED2A0}" srcOrd="4" destOrd="0" parTransId="{7755FB81-BCA6-49CF-8F7F-CEF37BE1FE18}" sibTransId="{2A22F422-DEA9-4FC0-968E-93F98F93E180}"/>
    <dgm:cxn modelId="{DE0E79DE-EF77-44EA-BED4-9789FE6698E2}" type="presOf" srcId="{2D016587-A1F4-4EAF-AD8D-A24012266477}" destId="{C9856756-2BA0-458B-AD1F-60EB1DEDC8A0}" srcOrd="0" destOrd="1" presId="urn:microsoft.com/office/officeart/2005/8/layout/bProcess3"/>
    <dgm:cxn modelId="{6FE942EB-0CD7-41CC-893C-DC7EE0B1D57D}" type="presOf" srcId="{0B15E515-BF78-4AF8-868D-1D3D7CF82847}" destId="{7482465B-5E48-4F50-AD50-B793A6535A73}" srcOrd="0" destOrd="0" presId="urn:microsoft.com/office/officeart/2005/8/layout/bProcess3"/>
    <dgm:cxn modelId="{456511F1-9C4F-4190-959D-A4D77EBCA80D}" srcId="{4C3412E3-3F12-4284-AAF8-45ED88CCBB39}" destId="{0F6E3E47-40A8-419F-9C19-95C5A66D2368}" srcOrd="0" destOrd="0" parTransId="{28932D53-6A07-4645-A7C4-3371FA708752}" sibTransId="{E727365A-5B15-4FE7-8FC4-9161D5FF2155}"/>
    <dgm:cxn modelId="{A77DB5F2-E51B-4C80-813A-CAEEE56A6043}" srcId="{3E2856B8-ECC0-434F-B032-B1584032F1CA}" destId="{A9E6A61F-E303-4B05-ACC6-98E60518FA02}" srcOrd="1" destOrd="0" parTransId="{ED4C3A83-9507-4C85-8B0C-A843C1C80CAF}" sibTransId="{48330D40-F3D6-4CF6-A982-EC7EDE24D857}"/>
    <dgm:cxn modelId="{A1F9B7F7-8334-4115-AA41-F418E8CAB5A1}" type="presOf" srcId="{BE747F8F-45B7-4836-8D4B-3A3793C38678}" destId="{1AE56EC4-1C65-448C-B647-5DC867071F9D}" srcOrd="1" destOrd="0" presId="urn:microsoft.com/office/officeart/2005/8/layout/bProcess3"/>
    <dgm:cxn modelId="{889DD7F7-2AD8-4411-89DF-936E6FC89E20}" type="presOf" srcId="{20DA17CE-73A9-4F5F-AAB7-A45E73473EAF}" destId="{13A03C41-129F-4599-B43D-DD51D32D8028}" srcOrd="0" destOrd="3" presId="urn:microsoft.com/office/officeart/2005/8/layout/bProcess3"/>
    <dgm:cxn modelId="{4107D45F-954E-4CE2-B124-AAE87ACDB1A9}" type="presParOf" srcId="{7482465B-5E48-4F50-AD50-B793A6535A73}" destId="{93C653AC-E71A-4930-97A9-0E1914446F65}" srcOrd="0" destOrd="0" presId="urn:microsoft.com/office/officeart/2005/8/layout/bProcess3"/>
    <dgm:cxn modelId="{DB61C794-A468-4D51-9E41-64B0A16B467B}" type="presParOf" srcId="{7482465B-5E48-4F50-AD50-B793A6535A73}" destId="{484BEBA0-ACA1-450D-B713-E23E50918747}" srcOrd="1" destOrd="0" presId="urn:microsoft.com/office/officeart/2005/8/layout/bProcess3"/>
    <dgm:cxn modelId="{D8A1DB06-8EB2-4D81-851D-514FC2A92AC5}" type="presParOf" srcId="{484BEBA0-ACA1-450D-B713-E23E50918747}" destId="{E04FD6FE-67BD-4579-B887-E05F5001BCDA}" srcOrd="0" destOrd="0" presId="urn:microsoft.com/office/officeart/2005/8/layout/bProcess3"/>
    <dgm:cxn modelId="{2DF67795-4B4B-459F-95DF-982B928893D4}" type="presParOf" srcId="{7482465B-5E48-4F50-AD50-B793A6535A73}" destId="{2B9D0DD0-906B-469F-B5DE-24431606FCBE}" srcOrd="2" destOrd="0" presId="urn:microsoft.com/office/officeart/2005/8/layout/bProcess3"/>
    <dgm:cxn modelId="{FE4D6098-BAA4-4B4D-9EA3-8F248301DDD6}" type="presParOf" srcId="{7482465B-5E48-4F50-AD50-B793A6535A73}" destId="{7B332192-E695-4B5A-8CF1-07E91C4D3E87}" srcOrd="3" destOrd="0" presId="urn:microsoft.com/office/officeart/2005/8/layout/bProcess3"/>
    <dgm:cxn modelId="{E83A6B23-A04D-4871-8B07-F3EA81DAAAC5}" type="presParOf" srcId="{7B332192-E695-4B5A-8CF1-07E91C4D3E87}" destId="{F768D236-FC8C-4530-B840-F1B0E8906CA5}" srcOrd="0" destOrd="0" presId="urn:microsoft.com/office/officeart/2005/8/layout/bProcess3"/>
    <dgm:cxn modelId="{CD44B3BB-7171-4F84-A715-1416C9192073}" type="presParOf" srcId="{7482465B-5E48-4F50-AD50-B793A6535A73}" destId="{ACA864A6-86E6-478D-BD12-460C2EC0D0F4}" srcOrd="4" destOrd="0" presId="urn:microsoft.com/office/officeart/2005/8/layout/bProcess3"/>
    <dgm:cxn modelId="{3DB543C7-3489-497C-B89F-7FA97B967E59}" type="presParOf" srcId="{7482465B-5E48-4F50-AD50-B793A6535A73}" destId="{CC64445C-6C0D-41E1-A590-0D785C81E856}" srcOrd="5" destOrd="0" presId="urn:microsoft.com/office/officeart/2005/8/layout/bProcess3"/>
    <dgm:cxn modelId="{3690878E-D4FB-4644-80BD-A99357A8B7C4}" type="presParOf" srcId="{CC64445C-6C0D-41E1-A590-0D785C81E856}" destId="{1AE56EC4-1C65-448C-B647-5DC867071F9D}" srcOrd="0" destOrd="0" presId="urn:microsoft.com/office/officeart/2005/8/layout/bProcess3"/>
    <dgm:cxn modelId="{E3DE8D3F-BE5E-4C5E-BFDF-75E27631E1ED}" type="presParOf" srcId="{7482465B-5E48-4F50-AD50-B793A6535A73}" destId="{C9856756-2BA0-458B-AD1F-60EB1DEDC8A0}" srcOrd="6" destOrd="0" presId="urn:microsoft.com/office/officeart/2005/8/layout/bProcess3"/>
    <dgm:cxn modelId="{01D1322E-8094-428E-901F-88B607114CAC}" type="presParOf" srcId="{7482465B-5E48-4F50-AD50-B793A6535A73}" destId="{B44F90CF-7BFB-4EF0-B5CE-C5E19F6288ED}" srcOrd="7" destOrd="0" presId="urn:microsoft.com/office/officeart/2005/8/layout/bProcess3"/>
    <dgm:cxn modelId="{8FA68E07-795A-4312-B35D-C79D50F2DF6D}" type="presParOf" srcId="{B44F90CF-7BFB-4EF0-B5CE-C5E19F6288ED}" destId="{E6E04C6E-E309-4080-B847-F3EC52821C34}" srcOrd="0" destOrd="0" presId="urn:microsoft.com/office/officeart/2005/8/layout/bProcess3"/>
    <dgm:cxn modelId="{617CD55C-9D3E-46B5-928D-A5A56245A58F}" type="presParOf" srcId="{7482465B-5E48-4F50-AD50-B793A6535A73}" destId="{13A03C41-129F-4599-B43D-DD51D32D8028}"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902C75-09A8-4ADC-B91F-40E7BA5221F0}"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s-CR"/>
        </a:p>
      </dgm:t>
    </dgm:pt>
    <dgm:pt modelId="{CDAB12FF-2482-4295-9702-66A2F3BB7CFC}">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Área</a:t>
          </a:r>
          <a:r>
            <a:rPr lang="es-CR" sz="2800" dirty="0">
              <a:latin typeface="Aharoni" panose="02010803020104030203" pitchFamily="2" charset="-79"/>
              <a:cs typeface="Aharoni" panose="02010803020104030203" pitchFamily="2" charset="-79"/>
            </a:rPr>
            <a:t> </a:t>
          </a:r>
          <a:r>
            <a:rPr lang="es-CR" sz="2400" dirty="0">
              <a:latin typeface="Aharoni" panose="02010803020104030203" pitchFamily="2" charset="-79"/>
              <a:cs typeface="Aharoni" panose="02010803020104030203" pitchFamily="2" charset="-79"/>
            </a:rPr>
            <a:t>Técnica</a:t>
          </a:r>
          <a:endParaRPr lang="es-CR" sz="2800" dirty="0">
            <a:latin typeface="Aharoni" panose="02010803020104030203" pitchFamily="2" charset="-79"/>
            <a:cs typeface="Aharoni" panose="02010803020104030203" pitchFamily="2" charset="-79"/>
          </a:endParaRPr>
        </a:p>
      </dgm:t>
    </dgm:pt>
    <dgm:pt modelId="{AE0F3DE9-85F4-4C37-9C65-B1DEA0E59FE6}" type="parTrans" cxnId="{9BCA3D6C-C927-417A-AC09-B6324698FAA1}">
      <dgm:prSet/>
      <dgm:spPr/>
      <dgm:t>
        <a:bodyPr/>
        <a:lstStyle/>
        <a:p>
          <a:endParaRPr lang="es-CR" sz="3200"/>
        </a:p>
      </dgm:t>
    </dgm:pt>
    <dgm:pt modelId="{3287F928-D3E8-4828-A7CA-BE044749B85C}" type="sibTrans" cxnId="{9BCA3D6C-C927-417A-AC09-B6324698FAA1}">
      <dgm:prSet/>
      <dgm:spPr/>
      <dgm:t>
        <a:bodyPr/>
        <a:lstStyle/>
        <a:p>
          <a:endParaRPr lang="es-CR" sz="3200"/>
        </a:p>
      </dgm:t>
    </dgm:pt>
    <dgm:pt modelId="{FA87827D-B95F-4F49-8923-9DC80C6CE152}">
      <dgm:prSet phldrT="[Texto]" custT="1"/>
      <dgm:spPr/>
      <dgm:t>
        <a:bodyPr/>
        <a:lstStyle/>
        <a:p>
          <a:r>
            <a:rPr lang="es-CR" sz="1800" dirty="0"/>
            <a:t>Monitoreo y análisis</a:t>
          </a:r>
        </a:p>
      </dgm:t>
    </dgm:pt>
    <dgm:pt modelId="{595FD017-41F2-407D-B62F-C44EE8C8571D}" type="parTrans" cxnId="{81E0837B-BF0B-4314-8037-67BF80412B67}">
      <dgm:prSet custT="1"/>
      <dgm:spPr/>
      <dgm:t>
        <a:bodyPr/>
        <a:lstStyle/>
        <a:p>
          <a:endParaRPr lang="es-CR" sz="900"/>
        </a:p>
      </dgm:t>
    </dgm:pt>
    <dgm:pt modelId="{9A9B5939-E84D-48A6-8ABE-9739EAE35E88}" type="sibTrans" cxnId="{81E0837B-BF0B-4314-8037-67BF80412B67}">
      <dgm:prSet/>
      <dgm:spPr/>
      <dgm:t>
        <a:bodyPr/>
        <a:lstStyle/>
        <a:p>
          <a:endParaRPr lang="es-CR" sz="3200"/>
        </a:p>
      </dgm:t>
    </dgm:pt>
    <dgm:pt modelId="{CC441481-F15E-4256-BCEA-603DB7CED46C}">
      <dgm:prSet phldrT="[Texto]" custT="1"/>
      <dgm:spPr/>
      <dgm:t>
        <a:bodyPr/>
        <a:lstStyle/>
        <a:p>
          <a:r>
            <a:rPr lang="es-CR" sz="1800" dirty="0"/>
            <a:t>Diagnósticos, Informes y Proyecciones</a:t>
          </a:r>
        </a:p>
      </dgm:t>
    </dgm:pt>
    <dgm:pt modelId="{9BC4DD69-02D8-43E5-B6BF-B4FFFA762747}" type="parTrans" cxnId="{086A61E6-CF72-4991-928E-D4C8887C90EA}">
      <dgm:prSet custT="1"/>
      <dgm:spPr/>
      <dgm:t>
        <a:bodyPr/>
        <a:lstStyle/>
        <a:p>
          <a:endParaRPr lang="es-CR" sz="900"/>
        </a:p>
      </dgm:t>
    </dgm:pt>
    <dgm:pt modelId="{F91BE8D0-38F5-44C7-A21E-EA13260E3C87}" type="sibTrans" cxnId="{086A61E6-CF72-4991-928E-D4C8887C90EA}">
      <dgm:prSet/>
      <dgm:spPr/>
      <dgm:t>
        <a:bodyPr/>
        <a:lstStyle/>
        <a:p>
          <a:endParaRPr lang="es-CR" sz="3200"/>
        </a:p>
      </dgm:t>
    </dgm:pt>
    <dgm:pt modelId="{AEF4F527-8136-4B43-A513-8A699F6A59E7}">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Comité Técnico</a:t>
          </a:r>
        </a:p>
      </dgm:t>
    </dgm:pt>
    <dgm:pt modelId="{A8F3F558-102F-4E5E-A6F8-1D8203A3A9E2}" type="parTrans" cxnId="{9AFC84F1-9EA4-4EAE-8881-FD4D8A74462A}">
      <dgm:prSet/>
      <dgm:spPr/>
      <dgm:t>
        <a:bodyPr/>
        <a:lstStyle/>
        <a:p>
          <a:endParaRPr lang="es-CR" sz="3200"/>
        </a:p>
      </dgm:t>
    </dgm:pt>
    <dgm:pt modelId="{A8B85597-6032-40C9-B332-E1DA5E3EE090}" type="sibTrans" cxnId="{9AFC84F1-9EA4-4EAE-8881-FD4D8A74462A}">
      <dgm:prSet/>
      <dgm:spPr/>
      <dgm:t>
        <a:bodyPr/>
        <a:lstStyle/>
        <a:p>
          <a:endParaRPr lang="es-CR" sz="3200"/>
        </a:p>
      </dgm:t>
    </dgm:pt>
    <dgm:pt modelId="{83524460-7413-4C1A-B8BA-99B3E5110650}">
      <dgm:prSet phldrT="[Texto]" custT="1"/>
      <dgm:spPr>
        <a:solidFill>
          <a:schemeClr val="accent5">
            <a:lumMod val="75000"/>
          </a:schemeClr>
        </a:solidFill>
        <a:ln>
          <a:solidFill>
            <a:srgbClr val="0070C0"/>
          </a:solidFill>
        </a:ln>
      </dgm:spPr>
      <dgm:t>
        <a:bodyPr/>
        <a:lstStyle/>
        <a:p>
          <a:r>
            <a:rPr lang="es-CR" sz="1800" dirty="0"/>
            <a:t>Admisibilidad</a:t>
          </a:r>
        </a:p>
      </dgm:t>
    </dgm:pt>
    <dgm:pt modelId="{731DDBF8-25E9-414C-A8EA-877B703E7BD9}" type="parTrans" cxnId="{6DC7DFED-6B09-4AB6-9D5A-D5D06556E16C}">
      <dgm:prSet custT="1"/>
      <dgm:spPr/>
      <dgm:t>
        <a:bodyPr/>
        <a:lstStyle/>
        <a:p>
          <a:endParaRPr lang="es-CR" sz="900"/>
        </a:p>
      </dgm:t>
    </dgm:pt>
    <dgm:pt modelId="{F0E4B941-1A54-404E-8180-969608A15E1B}" type="sibTrans" cxnId="{6DC7DFED-6B09-4AB6-9D5A-D5D06556E16C}">
      <dgm:prSet/>
      <dgm:spPr/>
      <dgm:t>
        <a:bodyPr/>
        <a:lstStyle/>
        <a:p>
          <a:endParaRPr lang="es-CR" sz="3200"/>
        </a:p>
      </dgm:t>
    </dgm:pt>
    <dgm:pt modelId="{45D10EEF-AFDC-49FE-B3FF-08F7B6E7893C}">
      <dgm:prSet phldrT="[Texto]" custT="1"/>
      <dgm:spPr>
        <a:solidFill>
          <a:schemeClr val="accent5">
            <a:lumMod val="75000"/>
          </a:schemeClr>
        </a:solidFill>
        <a:ln>
          <a:solidFill>
            <a:srgbClr val="0070C0"/>
          </a:solidFill>
        </a:ln>
      </dgm:spPr>
      <dgm:t>
        <a:bodyPr/>
        <a:lstStyle/>
        <a:p>
          <a:r>
            <a:rPr lang="es-CR" sz="1800" dirty="0"/>
            <a:t>Aprobación de apoyos de Liquidez y Proyectos</a:t>
          </a:r>
        </a:p>
      </dgm:t>
    </dgm:pt>
    <dgm:pt modelId="{59FEC69F-8975-4AA9-A3D1-93A8D89CEFF5}" type="parTrans" cxnId="{895DA3B6-0833-44F9-AAD4-F2FEEFC8B6AB}">
      <dgm:prSet custT="1"/>
      <dgm:spPr/>
      <dgm:t>
        <a:bodyPr/>
        <a:lstStyle/>
        <a:p>
          <a:endParaRPr lang="es-CR" sz="900"/>
        </a:p>
      </dgm:t>
    </dgm:pt>
    <dgm:pt modelId="{F4F3B311-257D-47D1-8DE2-4F8AC67DA4A1}" type="sibTrans" cxnId="{895DA3B6-0833-44F9-AAD4-F2FEEFC8B6AB}">
      <dgm:prSet/>
      <dgm:spPr/>
      <dgm:t>
        <a:bodyPr/>
        <a:lstStyle/>
        <a:p>
          <a:endParaRPr lang="es-CR" sz="3200"/>
        </a:p>
      </dgm:t>
    </dgm:pt>
    <dgm:pt modelId="{826BA7E7-E9A3-41D3-B41B-CFFA587638EA}">
      <dgm:prSet phldrT="[Texto]" custT="1"/>
      <dgm:spPr/>
      <dgm:t>
        <a:bodyPr/>
        <a:lstStyle/>
        <a:p>
          <a:r>
            <a:rPr lang="es-CR" sz="1800" dirty="0"/>
            <a:t>Fondeo Consolidado</a:t>
          </a:r>
        </a:p>
      </dgm:t>
    </dgm:pt>
    <dgm:pt modelId="{30B12392-572E-46A0-BE08-20796A439156}" type="parTrans" cxnId="{64AB376E-A57F-41B4-BD53-070632BB7DE8}">
      <dgm:prSet custT="1"/>
      <dgm:spPr/>
      <dgm:t>
        <a:bodyPr/>
        <a:lstStyle/>
        <a:p>
          <a:endParaRPr lang="es-CR" sz="900"/>
        </a:p>
      </dgm:t>
    </dgm:pt>
    <dgm:pt modelId="{2CA9E159-94E1-424F-8C69-A59C8B114A5E}" type="sibTrans" cxnId="{64AB376E-A57F-41B4-BD53-070632BB7DE8}">
      <dgm:prSet/>
      <dgm:spPr/>
      <dgm:t>
        <a:bodyPr/>
        <a:lstStyle/>
        <a:p>
          <a:endParaRPr lang="es-CR" sz="3200"/>
        </a:p>
      </dgm:t>
    </dgm:pt>
    <dgm:pt modelId="{42006CCF-456A-473E-8614-758CA973D3CA}">
      <dgm:prSet phldrT="[Texto]" custT="1"/>
      <dgm:spPr/>
      <dgm:t>
        <a:bodyPr/>
        <a:lstStyle/>
        <a:p>
          <a:r>
            <a:rPr lang="es-CR" sz="1800" dirty="0"/>
            <a:t>Estructuración de proyectos</a:t>
          </a:r>
        </a:p>
      </dgm:t>
    </dgm:pt>
    <dgm:pt modelId="{BFD72335-7564-44A8-8EC3-35C3BB8E1CB4}" type="parTrans" cxnId="{8D47050E-AD93-40BD-9BBA-D7813E932737}">
      <dgm:prSet custT="1"/>
      <dgm:spPr/>
      <dgm:t>
        <a:bodyPr/>
        <a:lstStyle/>
        <a:p>
          <a:endParaRPr lang="es-CR" sz="900"/>
        </a:p>
      </dgm:t>
    </dgm:pt>
    <dgm:pt modelId="{398D217F-ED53-420F-B268-8188F533E099}" type="sibTrans" cxnId="{8D47050E-AD93-40BD-9BBA-D7813E932737}">
      <dgm:prSet/>
      <dgm:spPr/>
      <dgm:t>
        <a:bodyPr/>
        <a:lstStyle/>
        <a:p>
          <a:endParaRPr lang="es-CR" sz="3200"/>
        </a:p>
      </dgm:t>
    </dgm:pt>
    <dgm:pt modelId="{9F66CE37-DEA1-46B8-970B-A1BAF95EA2AD}">
      <dgm:prSet phldrT="[Texto]" custT="1"/>
      <dgm:spPr/>
      <dgm:t>
        <a:bodyPr/>
        <a:lstStyle/>
        <a:p>
          <a:r>
            <a:rPr lang="es-CR" sz="1800" dirty="0"/>
            <a:t>Asesoría técnica y otros servicios</a:t>
          </a:r>
        </a:p>
      </dgm:t>
    </dgm:pt>
    <dgm:pt modelId="{8BCBF6A7-B0D3-490B-9761-97923D74D1F3}" type="parTrans" cxnId="{50672AE4-094C-4897-8803-238A917FCFBF}">
      <dgm:prSet custT="1"/>
      <dgm:spPr/>
      <dgm:t>
        <a:bodyPr/>
        <a:lstStyle/>
        <a:p>
          <a:endParaRPr lang="es-CR" sz="900"/>
        </a:p>
      </dgm:t>
    </dgm:pt>
    <dgm:pt modelId="{DCA21D26-B045-44C0-963D-A8784931D0CF}" type="sibTrans" cxnId="{50672AE4-094C-4897-8803-238A917FCFBF}">
      <dgm:prSet/>
      <dgm:spPr/>
      <dgm:t>
        <a:bodyPr/>
        <a:lstStyle/>
        <a:p>
          <a:endParaRPr lang="es-CR" sz="3200"/>
        </a:p>
      </dgm:t>
    </dgm:pt>
    <dgm:pt modelId="{59948BDF-C6F1-4ADA-A155-D4EA726480A0}" type="pres">
      <dgm:prSet presAssocID="{26902C75-09A8-4ADC-B91F-40E7BA5221F0}" presName="Name0" presStyleCnt="0">
        <dgm:presLayoutVars>
          <dgm:chPref val="1"/>
          <dgm:dir/>
          <dgm:animOne val="branch"/>
          <dgm:animLvl val="lvl"/>
          <dgm:resizeHandles val="exact"/>
        </dgm:presLayoutVars>
      </dgm:prSet>
      <dgm:spPr/>
    </dgm:pt>
    <dgm:pt modelId="{A721964A-83B4-4DE7-8ECC-0E4DEE74F181}" type="pres">
      <dgm:prSet presAssocID="{CDAB12FF-2482-4295-9702-66A2F3BB7CFC}" presName="root1" presStyleCnt="0"/>
      <dgm:spPr/>
    </dgm:pt>
    <dgm:pt modelId="{E9B05B9E-494B-4837-8F25-9A3A2FA1F9EF}" type="pres">
      <dgm:prSet presAssocID="{CDAB12FF-2482-4295-9702-66A2F3BB7CFC}" presName="LevelOneTextNode" presStyleLbl="node0" presStyleIdx="0" presStyleCnt="2">
        <dgm:presLayoutVars>
          <dgm:chPref val="3"/>
        </dgm:presLayoutVars>
      </dgm:prSet>
      <dgm:spPr/>
    </dgm:pt>
    <dgm:pt modelId="{93CCE7EC-A4BE-48AA-9174-C88CE78DFE43}" type="pres">
      <dgm:prSet presAssocID="{CDAB12FF-2482-4295-9702-66A2F3BB7CFC}" presName="level2hierChild" presStyleCnt="0"/>
      <dgm:spPr/>
    </dgm:pt>
    <dgm:pt modelId="{F9EADB30-1257-40CD-A7A1-EC9D10B80F85}" type="pres">
      <dgm:prSet presAssocID="{595FD017-41F2-407D-B62F-C44EE8C8571D}" presName="conn2-1" presStyleLbl="parChTrans1D2" presStyleIdx="0" presStyleCnt="7"/>
      <dgm:spPr/>
    </dgm:pt>
    <dgm:pt modelId="{16258C1C-C7B0-42C7-9136-A4888888AE85}" type="pres">
      <dgm:prSet presAssocID="{595FD017-41F2-407D-B62F-C44EE8C8571D}" presName="connTx" presStyleLbl="parChTrans1D2" presStyleIdx="0" presStyleCnt="7"/>
      <dgm:spPr/>
    </dgm:pt>
    <dgm:pt modelId="{0058C732-D50C-49B1-A221-1C955B8F8F06}" type="pres">
      <dgm:prSet presAssocID="{FA87827D-B95F-4F49-8923-9DC80C6CE152}" presName="root2" presStyleCnt="0"/>
      <dgm:spPr/>
    </dgm:pt>
    <dgm:pt modelId="{BEB99801-4510-47CA-80FB-0F674EF7489E}" type="pres">
      <dgm:prSet presAssocID="{FA87827D-B95F-4F49-8923-9DC80C6CE152}" presName="LevelTwoTextNode" presStyleLbl="node2" presStyleIdx="0" presStyleCnt="7" custScaleX="273455">
        <dgm:presLayoutVars>
          <dgm:chPref val="3"/>
        </dgm:presLayoutVars>
      </dgm:prSet>
      <dgm:spPr/>
    </dgm:pt>
    <dgm:pt modelId="{AE6229AF-C6BD-4596-97D8-CF8DB9A8BE11}" type="pres">
      <dgm:prSet presAssocID="{FA87827D-B95F-4F49-8923-9DC80C6CE152}" presName="level3hierChild" presStyleCnt="0"/>
      <dgm:spPr/>
    </dgm:pt>
    <dgm:pt modelId="{1369F598-0AAE-4409-8378-600C7DE59496}" type="pres">
      <dgm:prSet presAssocID="{9BC4DD69-02D8-43E5-B6BF-B4FFFA762747}" presName="conn2-1" presStyleLbl="parChTrans1D2" presStyleIdx="1" presStyleCnt="7"/>
      <dgm:spPr/>
    </dgm:pt>
    <dgm:pt modelId="{014D98FA-AD65-4964-B5A2-2CB4744547D6}" type="pres">
      <dgm:prSet presAssocID="{9BC4DD69-02D8-43E5-B6BF-B4FFFA762747}" presName="connTx" presStyleLbl="parChTrans1D2" presStyleIdx="1" presStyleCnt="7"/>
      <dgm:spPr/>
    </dgm:pt>
    <dgm:pt modelId="{40AE5666-1CF2-4A4A-A21A-F891A77DB328}" type="pres">
      <dgm:prSet presAssocID="{CC441481-F15E-4256-BCEA-603DB7CED46C}" presName="root2" presStyleCnt="0"/>
      <dgm:spPr/>
    </dgm:pt>
    <dgm:pt modelId="{D736DF17-33B9-4988-A1F1-F318DAC906A2}" type="pres">
      <dgm:prSet presAssocID="{CC441481-F15E-4256-BCEA-603DB7CED46C}" presName="LevelTwoTextNode" presStyleLbl="node2" presStyleIdx="1" presStyleCnt="7" custScaleX="273455">
        <dgm:presLayoutVars>
          <dgm:chPref val="3"/>
        </dgm:presLayoutVars>
      </dgm:prSet>
      <dgm:spPr/>
    </dgm:pt>
    <dgm:pt modelId="{01836E8F-945D-4522-88A0-597B120EEC2B}" type="pres">
      <dgm:prSet presAssocID="{CC441481-F15E-4256-BCEA-603DB7CED46C}" presName="level3hierChild" presStyleCnt="0"/>
      <dgm:spPr/>
    </dgm:pt>
    <dgm:pt modelId="{E81D0B53-4E8C-4DFF-B328-69455182C32E}" type="pres">
      <dgm:prSet presAssocID="{30B12392-572E-46A0-BE08-20796A439156}" presName="conn2-1" presStyleLbl="parChTrans1D2" presStyleIdx="2" presStyleCnt="7"/>
      <dgm:spPr/>
    </dgm:pt>
    <dgm:pt modelId="{873AF241-BE8D-46B8-AB71-4B2B2F3077EE}" type="pres">
      <dgm:prSet presAssocID="{30B12392-572E-46A0-BE08-20796A439156}" presName="connTx" presStyleLbl="parChTrans1D2" presStyleIdx="2" presStyleCnt="7"/>
      <dgm:spPr/>
    </dgm:pt>
    <dgm:pt modelId="{4925CAB2-934F-4850-9687-EE87A932D391}" type="pres">
      <dgm:prSet presAssocID="{826BA7E7-E9A3-41D3-B41B-CFFA587638EA}" presName="root2" presStyleCnt="0"/>
      <dgm:spPr/>
    </dgm:pt>
    <dgm:pt modelId="{ABB6C8BE-A516-475C-89FE-979A2322E85D}" type="pres">
      <dgm:prSet presAssocID="{826BA7E7-E9A3-41D3-B41B-CFFA587638EA}" presName="LevelTwoTextNode" presStyleLbl="node2" presStyleIdx="2" presStyleCnt="7" custScaleX="273455">
        <dgm:presLayoutVars>
          <dgm:chPref val="3"/>
        </dgm:presLayoutVars>
      </dgm:prSet>
      <dgm:spPr/>
    </dgm:pt>
    <dgm:pt modelId="{11AC01EB-6450-43CD-A726-4BD4493C6688}" type="pres">
      <dgm:prSet presAssocID="{826BA7E7-E9A3-41D3-B41B-CFFA587638EA}" presName="level3hierChild" presStyleCnt="0"/>
      <dgm:spPr/>
    </dgm:pt>
    <dgm:pt modelId="{B144D8BC-4122-4EE6-BDCF-3F9291234A22}" type="pres">
      <dgm:prSet presAssocID="{BFD72335-7564-44A8-8EC3-35C3BB8E1CB4}" presName="conn2-1" presStyleLbl="parChTrans1D2" presStyleIdx="3" presStyleCnt="7"/>
      <dgm:spPr/>
    </dgm:pt>
    <dgm:pt modelId="{194E23F4-4032-4D3B-8494-29FB4CBED5B2}" type="pres">
      <dgm:prSet presAssocID="{BFD72335-7564-44A8-8EC3-35C3BB8E1CB4}" presName="connTx" presStyleLbl="parChTrans1D2" presStyleIdx="3" presStyleCnt="7"/>
      <dgm:spPr/>
    </dgm:pt>
    <dgm:pt modelId="{4E69E4FB-A08C-4358-8652-46C70887D239}" type="pres">
      <dgm:prSet presAssocID="{42006CCF-456A-473E-8614-758CA973D3CA}" presName="root2" presStyleCnt="0"/>
      <dgm:spPr/>
    </dgm:pt>
    <dgm:pt modelId="{24D1F08B-24A3-48D1-A9EF-DD6245D5E560}" type="pres">
      <dgm:prSet presAssocID="{42006CCF-456A-473E-8614-758CA973D3CA}" presName="LevelTwoTextNode" presStyleLbl="node2" presStyleIdx="3" presStyleCnt="7" custScaleX="273455">
        <dgm:presLayoutVars>
          <dgm:chPref val="3"/>
        </dgm:presLayoutVars>
      </dgm:prSet>
      <dgm:spPr/>
    </dgm:pt>
    <dgm:pt modelId="{6289FD0A-0B50-483B-885D-951551FF6707}" type="pres">
      <dgm:prSet presAssocID="{42006CCF-456A-473E-8614-758CA973D3CA}" presName="level3hierChild" presStyleCnt="0"/>
      <dgm:spPr/>
    </dgm:pt>
    <dgm:pt modelId="{CBE32516-3EF5-4FEF-9E47-9399824C81A2}" type="pres">
      <dgm:prSet presAssocID="{8BCBF6A7-B0D3-490B-9761-97923D74D1F3}" presName="conn2-1" presStyleLbl="parChTrans1D2" presStyleIdx="4" presStyleCnt="7"/>
      <dgm:spPr/>
    </dgm:pt>
    <dgm:pt modelId="{607DCE61-C918-4777-8C9A-D0C1BC86A0FE}" type="pres">
      <dgm:prSet presAssocID="{8BCBF6A7-B0D3-490B-9761-97923D74D1F3}" presName="connTx" presStyleLbl="parChTrans1D2" presStyleIdx="4" presStyleCnt="7"/>
      <dgm:spPr/>
    </dgm:pt>
    <dgm:pt modelId="{636CA06C-A7D7-46AA-98EA-2AA2B3BF3CDA}" type="pres">
      <dgm:prSet presAssocID="{9F66CE37-DEA1-46B8-970B-A1BAF95EA2AD}" presName="root2" presStyleCnt="0"/>
      <dgm:spPr/>
    </dgm:pt>
    <dgm:pt modelId="{FC09FC6A-8737-4E26-BD9D-5911FDBC3C45}" type="pres">
      <dgm:prSet presAssocID="{9F66CE37-DEA1-46B8-970B-A1BAF95EA2AD}" presName="LevelTwoTextNode" presStyleLbl="node2" presStyleIdx="4" presStyleCnt="7" custScaleX="273455">
        <dgm:presLayoutVars>
          <dgm:chPref val="3"/>
        </dgm:presLayoutVars>
      </dgm:prSet>
      <dgm:spPr/>
    </dgm:pt>
    <dgm:pt modelId="{A02C2F29-B112-4A28-B5AE-572ABA857A90}" type="pres">
      <dgm:prSet presAssocID="{9F66CE37-DEA1-46B8-970B-A1BAF95EA2AD}" presName="level3hierChild" presStyleCnt="0"/>
      <dgm:spPr/>
    </dgm:pt>
    <dgm:pt modelId="{12A98ACE-A90F-4C77-B7E4-3EEBDDF184B1}" type="pres">
      <dgm:prSet presAssocID="{AEF4F527-8136-4B43-A513-8A699F6A59E7}" presName="root1" presStyleCnt="0"/>
      <dgm:spPr/>
    </dgm:pt>
    <dgm:pt modelId="{9C0F31BE-E412-48A4-A7F2-FBE35846E803}" type="pres">
      <dgm:prSet presAssocID="{AEF4F527-8136-4B43-A513-8A699F6A59E7}" presName="LevelOneTextNode" presStyleLbl="node0" presStyleIdx="1" presStyleCnt="2">
        <dgm:presLayoutVars>
          <dgm:chPref val="3"/>
        </dgm:presLayoutVars>
      </dgm:prSet>
      <dgm:spPr/>
    </dgm:pt>
    <dgm:pt modelId="{243AA461-89C3-4E89-AE48-B2605A1DBB5F}" type="pres">
      <dgm:prSet presAssocID="{AEF4F527-8136-4B43-A513-8A699F6A59E7}" presName="level2hierChild" presStyleCnt="0"/>
      <dgm:spPr/>
    </dgm:pt>
    <dgm:pt modelId="{6C3C8BBA-27DE-4514-B644-6980607A1433}" type="pres">
      <dgm:prSet presAssocID="{731DDBF8-25E9-414C-A8EA-877B703E7BD9}" presName="conn2-1" presStyleLbl="parChTrans1D2" presStyleIdx="5" presStyleCnt="7"/>
      <dgm:spPr/>
    </dgm:pt>
    <dgm:pt modelId="{88546D2A-2774-48FC-AFC8-472CE008C7DD}" type="pres">
      <dgm:prSet presAssocID="{731DDBF8-25E9-414C-A8EA-877B703E7BD9}" presName="connTx" presStyleLbl="parChTrans1D2" presStyleIdx="5" presStyleCnt="7"/>
      <dgm:spPr/>
    </dgm:pt>
    <dgm:pt modelId="{FF6ACAC0-74B3-4682-B157-71A86B997AE4}" type="pres">
      <dgm:prSet presAssocID="{83524460-7413-4C1A-B8BA-99B3E5110650}" presName="root2" presStyleCnt="0"/>
      <dgm:spPr/>
    </dgm:pt>
    <dgm:pt modelId="{E2F560E7-205E-4D7E-89AE-65EFADDFF37E}" type="pres">
      <dgm:prSet presAssocID="{83524460-7413-4C1A-B8BA-99B3E5110650}" presName="LevelTwoTextNode" presStyleLbl="node2" presStyleIdx="5" presStyleCnt="7" custScaleX="273455">
        <dgm:presLayoutVars>
          <dgm:chPref val="3"/>
        </dgm:presLayoutVars>
      </dgm:prSet>
      <dgm:spPr/>
    </dgm:pt>
    <dgm:pt modelId="{1E75F379-E7F5-4EC5-AC6D-6440A938234F}" type="pres">
      <dgm:prSet presAssocID="{83524460-7413-4C1A-B8BA-99B3E5110650}" presName="level3hierChild" presStyleCnt="0"/>
      <dgm:spPr/>
    </dgm:pt>
    <dgm:pt modelId="{4962192B-E3EC-4417-89D3-BE98F361A636}" type="pres">
      <dgm:prSet presAssocID="{59FEC69F-8975-4AA9-A3D1-93A8D89CEFF5}" presName="conn2-1" presStyleLbl="parChTrans1D2" presStyleIdx="6" presStyleCnt="7"/>
      <dgm:spPr/>
    </dgm:pt>
    <dgm:pt modelId="{FCE73C0F-6369-44B8-8185-F7033BE7C802}" type="pres">
      <dgm:prSet presAssocID="{59FEC69F-8975-4AA9-A3D1-93A8D89CEFF5}" presName="connTx" presStyleLbl="parChTrans1D2" presStyleIdx="6" presStyleCnt="7"/>
      <dgm:spPr/>
    </dgm:pt>
    <dgm:pt modelId="{8114EA52-5CDC-4752-8179-DBD644F76A38}" type="pres">
      <dgm:prSet presAssocID="{45D10EEF-AFDC-49FE-B3FF-08F7B6E7893C}" presName="root2" presStyleCnt="0"/>
      <dgm:spPr/>
    </dgm:pt>
    <dgm:pt modelId="{E855CA12-1B88-4C35-B189-1AB84DEC7E83}" type="pres">
      <dgm:prSet presAssocID="{45D10EEF-AFDC-49FE-B3FF-08F7B6E7893C}" presName="LevelTwoTextNode" presStyleLbl="node2" presStyleIdx="6" presStyleCnt="7" custScaleX="273455">
        <dgm:presLayoutVars>
          <dgm:chPref val="3"/>
        </dgm:presLayoutVars>
      </dgm:prSet>
      <dgm:spPr/>
    </dgm:pt>
    <dgm:pt modelId="{4D37F0E0-9F07-46EC-A8A5-547AC17ABC96}" type="pres">
      <dgm:prSet presAssocID="{45D10EEF-AFDC-49FE-B3FF-08F7B6E7893C}" presName="level3hierChild" presStyleCnt="0"/>
      <dgm:spPr/>
    </dgm:pt>
  </dgm:ptLst>
  <dgm:cxnLst>
    <dgm:cxn modelId="{8D47050E-AD93-40BD-9BBA-D7813E932737}" srcId="{CDAB12FF-2482-4295-9702-66A2F3BB7CFC}" destId="{42006CCF-456A-473E-8614-758CA973D3CA}" srcOrd="3" destOrd="0" parTransId="{BFD72335-7564-44A8-8EC3-35C3BB8E1CB4}" sibTransId="{398D217F-ED53-420F-B268-8188F533E099}"/>
    <dgm:cxn modelId="{5CA9920F-FCCA-42A4-8829-825852E9FD6B}" type="presOf" srcId="{9BC4DD69-02D8-43E5-B6BF-B4FFFA762747}" destId="{014D98FA-AD65-4964-B5A2-2CB4744547D6}" srcOrd="1" destOrd="0" presId="urn:microsoft.com/office/officeart/2008/layout/HorizontalMultiLevelHierarchy"/>
    <dgm:cxn modelId="{D1703613-3C96-4281-A02F-3D23E23F7DC5}" type="presOf" srcId="{FA87827D-B95F-4F49-8923-9DC80C6CE152}" destId="{BEB99801-4510-47CA-80FB-0F674EF7489E}" srcOrd="0" destOrd="0" presId="urn:microsoft.com/office/officeart/2008/layout/HorizontalMultiLevelHierarchy"/>
    <dgm:cxn modelId="{03BB7E16-F1ED-4B8A-89E8-CDD4D87CB94A}" type="presOf" srcId="{595FD017-41F2-407D-B62F-C44EE8C8571D}" destId="{16258C1C-C7B0-42C7-9136-A4888888AE85}" srcOrd="1" destOrd="0" presId="urn:microsoft.com/office/officeart/2008/layout/HorizontalMultiLevelHierarchy"/>
    <dgm:cxn modelId="{C6CEEB46-D34D-4364-9474-B1F6E61DD3C9}" type="presOf" srcId="{42006CCF-456A-473E-8614-758CA973D3CA}" destId="{24D1F08B-24A3-48D1-A9EF-DD6245D5E560}" srcOrd="0" destOrd="0" presId="urn:microsoft.com/office/officeart/2008/layout/HorizontalMultiLevelHierarchy"/>
    <dgm:cxn modelId="{94A57C67-C29D-49F5-9D99-FAB0BC15FF96}" type="presOf" srcId="{CDAB12FF-2482-4295-9702-66A2F3BB7CFC}" destId="{E9B05B9E-494B-4837-8F25-9A3A2FA1F9EF}" srcOrd="0" destOrd="0" presId="urn:microsoft.com/office/officeart/2008/layout/HorizontalMultiLevelHierarchy"/>
    <dgm:cxn modelId="{070E4E4A-6AA3-4255-9AFD-91FBDD60B832}" type="presOf" srcId="{595FD017-41F2-407D-B62F-C44EE8C8571D}" destId="{F9EADB30-1257-40CD-A7A1-EC9D10B80F85}" srcOrd="0" destOrd="0" presId="urn:microsoft.com/office/officeart/2008/layout/HorizontalMultiLevelHierarchy"/>
    <dgm:cxn modelId="{E53F9E6B-C8E6-4C1D-8F05-C69A1AA88240}" type="presOf" srcId="{8BCBF6A7-B0D3-490B-9761-97923D74D1F3}" destId="{CBE32516-3EF5-4FEF-9E47-9399824C81A2}" srcOrd="0" destOrd="0" presId="urn:microsoft.com/office/officeart/2008/layout/HorizontalMultiLevelHierarchy"/>
    <dgm:cxn modelId="{9BCA3D6C-C927-417A-AC09-B6324698FAA1}" srcId="{26902C75-09A8-4ADC-B91F-40E7BA5221F0}" destId="{CDAB12FF-2482-4295-9702-66A2F3BB7CFC}" srcOrd="0" destOrd="0" parTransId="{AE0F3DE9-85F4-4C37-9C65-B1DEA0E59FE6}" sibTransId="{3287F928-D3E8-4828-A7CA-BE044749B85C}"/>
    <dgm:cxn modelId="{64AB376E-A57F-41B4-BD53-070632BB7DE8}" srcId="{CDAB12FF-2482-4295-9702-66A2F3BB7CFC}" destId="{826BA7E7-E9A3-41D3-B41B-CFFA587638EA}" srcOrd="2" destOrd="0" parTransId="{30B12392-572E-46A0-BE08-20796A439156}" sibTransId="{2CA9E159-94E1-424F-8C69-A59C8B114A5E}"/>
    <dgm:cxn modelId="{0D2C544F-117A-483F-A111-C35BE1E79C58}" type="presOf" srcId="{731DDBF8-25E9-414C-A8EA-877B703E7BD9}" destId="{6C3C8BBA-27DE-4514-B644-6980607A1433}" srcOrd="0" destOrd="0" presId="urn:microsoft.com/office/officeart/2008/layout/HorizontalMultiLevelHierarchy"/>
    <dgm:cxn modelId="{AFBD4179-4BB4-4F4E-B987-F38CA408CCF8}" type="presOf" srcId="{83524460-7413-4C1A-B8BA-99B3E5110650}" destId="{E2F560E7-205E-4D7E-89AE-65EFADDFF37E}" srcOrd="0" destOrd="0" presId="urn:microsoft.com/office/officeart/2008/layout/HorizontalMultiLevelHierarchy"/>
    <dgm:cxn modelId="{80EB9179-0B88-4AC9-9192-9F4AB620DE47}" type="presOf" srcId="{45D10EEF-AFDC-49FE-B3FF-08F7B6E7893C}" destId="{E855CA12-1B88-4C35-B189-1AB84DEC7E83}" srcOrd="0" destOrd="0" presId="urn:microsoft.com/office/officeart/2008/layout/HorizontalMultiLevelHierarchy"/>
    <dgm:cxn modelId="{81E0837B-BF0B-4314-8037-67BF80412B67}" srcId="{CDAB12FF-2482-4295-9702-66A2F3BB7CFC}" destId="{FA87827D-B95F-4F49-8923-9DC80C6CE152}" srcOrd="0" destOrd="0" parTransId="{595FD017-41F2-407D-B62F-C44EE8C8571D}" sibTransId="{9A9B5939-E84D-48A6-8ABE-9739EAE35E88}"/>
    <dgm:cxn modelId="{824DA389-8FBF-4FA4-A50A-EEA2064A0DB3}" type="presOf" srcId="{BFD72335-7564-44A8-8EC3-35C3BB8E1CB4}" destId="{B144D8BC-4122-4EE6-BDCF-3F9291234A22}" srcOrd="0" destOrd="0" presId="urn:microsoft.com/office/officeart/2008/layout/HorizontalMultiLevelHierarchy"/>
    <dgm:cxn modelId="{4BAD4899-4261-4D8A-A5DD-7F2E55219364}" type="presOf" srcId="{59FEC69F-8975-4AA9-A3D1-93A8D89CEFF5}" destId="{4962192B-E3EC-4417-89D3-BE98F361A636}" srcOrd="0" destOrd="0" presId="urn:microsoft.com/office/officeart/2008/layout/HorizontalMultiLevelHierarchy"/>
    <dgm:cxn modelId="{323956A1-62C4-4996-AA3A-DE178B640B17}" type="presOf" srcId="{731DDBF8-25E9-414C-A8EA-877B703E7BD9}" destId="{88546D2A-2774-48FC-AFC8-472CE008C7DD}" srcOrd="1" destOrd="0" presId="urn:microsoft.com/office/officeart/2008/layout/HorizontalMultiLevelHierarchy"/>
    <dgm:cxn modelId="{17FC5AA4-3756-40A8-BAA5-E3ACFF027ACC}" type="presOf" srcId="{59FEC69F-8975-4AA9-A3D1-93A8D89CEFF5}" destId="{FCE73C0F-6369-44B8-8185-F7033BE7C802}" srcOrd="1" destOrd="0" presId="urn:microsoft.com/office/officeart/2008/layout/HorizontalMultiLevelHierarchy"/>
    <dgm:cxn modelId="{180E59A5-4E9D-4461-ACE8-2DB902ED9278}" type="presOf" srcId="{8BCBF6A7-B0D3-490B-9761-97923D74D1F3}" destId="{607DCE61-C918-4777-8C9A-D0C1BC86A0FE}" srcOrd="1" destOrd="0" presId="urn:microsoft.com/office/officeart/2008/layout/HorizontalMultiLevelHierarchy"/>
    <dgm:cxn modelId="{1C347BA5-E256-4220-956F-C8D4937FC00B}" type="presOf" srcId="{CC441481-F15E-4256-BCEA-603DB7CED46C}" destId="{D736DF17-33B9-4988-A1F1-F318DAC906A2}" srcOrd="0" destOrd="0" presId="urn:microsoft.com/office/officeart/2008/layout/HorizontalMultiLevelHierarchy"/>
    <dgm:cxn modelId="{895DA3B6-0833-44F9-AAD4-F2FEEFC8B6AB}" srcId="{AEF4F527-8136-4B43-A513-8A699F6A59E7}" destId="{45D10EEF-AFDC-49FE-B3FF-08F7B6E7893C}" srcOrd="1" destOrd="0" parTransId="{59FEC69F-8975-4AA9-A3D1-93A8D89CEFF5}" sibTransId="{F4F3B311-257D-47D1-8DE2-4F8AC67DA4A1}"/>
    <dgm:cxn modelId="{003EF7B7-7B0C-480E-9ED4-C1390310A2D5}" type="presOf" srcId="{826BA7E7-E9A3-41D3-B41B-CFFA587638EA}" destId="{ABB6C8BE-A516-475C-89FE-979A2322E85D}" srcOrd="0" destOrd="0" presId="urn:microsoft.com/office/officeart/2008/layout/HorizontalMultiLevelHierarchy"/>
    <dgm:cxn modelId="{AD7F3EC8-909B-4ECA-B540-6103F071E2E1}" type="presOf" srcId="{BFD72335-7564-44A8-8EC3-35C3BB8E1CB4}" destId="{194E23F4-4032-4D3B-8494-29FB4CBED5B2}" srcOrd="1" destOrd="0" presId="urn:microsoft.com/office/officeart/2008/layout/HorizontalMultiLevelHierarchy"/>
    <dgm:cxn modelId="{1F778DCF-BB62-4A16-824A-E837C0E53565}" type="presOf" srcId="{26902C75-09A8-4ADC-B91F-40E7BA5221F0}" destId="{59948BDF-C6F1-4ADA-A155-D4EA726480A0}" srcOrd="0" destOrd="0" presId="urn:microsoft.com/office/officeart/2008/layout/HorizontalMultiLevelHierarchy"/>
    <dgm:cxn modelId="{D5D57CE2-2503-44BE-90A8-CC1D0CF08AFD}" type="presOf" srcId="{30B12392-572E-46A0-BE08-20796A439156}" destId="{E81D0B53-4E8C-4DFF-B328-69455182C32E}" srcOrd="0" destOrd="0" presId="urn:microsoft.com/office/officeart/2008/layout/HorizontalMultiLevelHierarchy"/>
    <dgm:cxn modelId="{D44CC6E3-8863-46BC-A8F6-3DEAF7E8AFDF}" type="presOf" srcId="{9BC4DD69-02D8-43E5-B6BF-B4FFFA762747}" destId="{1369F598-0AAE-4409-8378-600C7DE59496}" srcOrd="0" destOrd="0" presId="urn:microsoft.com/office/officeart/2008/layout/HorizontalMultiLevelHierarchy"/>
    <dgm:cxn modelId="{50672AE4-094C-4897-8803-238A917FCFBF}" srcId="{CDAB12FF-2482-4295-9702-66A2F3BB7CFC}" destId="{9F66CE37-DEA1-46B8-970B-A1BAF95EA2AD}" srcOrd="4" destOrd="0" parTransId="{8BCBF6A7-B0D3-490B-9761-97923D74D1F3}" sibTransId="{DCA21D26-B045-44C0-963D-A8784931D0CF}"/>
    <dgm:cxn modelId="{086A61E6-CF72-4991-928E-D4C8887C90EA}" srcId="{CDAB12FF-2482-4295-9702-66A2F3BB7CFC}" destId="{CC441481-F15E-4256-BCEA-603DB7CED46C}" srcOrd="1" destOrd="0" parTransId="{9BC4DD69-02D8-43E5-B6BF-B4FFFA762747}" sibTransId="{F91BE8D0-38F5-44C7-A21E-EA13260E3C87}"/>
    <dgm:cxn modelId="{D7FB37E7-32C8-424C-B822-65F78AE32DA9}" type="presOf" srcId="{AEF4F527-8136-4B43-A513-8A699F6A59E7}" destId="{9C0F31BE-E412-48A4-A7F2-FBE35846E803}" srcOrd="0" destOrd="0" presId="urn:microsoft.com/office/officeart/2008/layout/HorizontalMultiLevelHierarchy"/>
    <dgm:cxn modelId="{C4B162E9-5A3C-4804-953F-13DB6757DA96}" type="presOf" srcId="{9F66CE37-DEA1-46B8-970B-A1BAF95EA2AD}" destId="{FC09FC6A-8737-4E26-BD9D-5911FDBC3C45}" srcOrd="0" destOrd="0" presId="urn:microsoft.com/office/officeart/2008/layout/HorizontalMultiLevelHierarchy"/>
    <dgm:cxn modelId="{6DC7DFED-6B09-4AB6-9D5A-D5D06556E16C}" srcId="{AEF4F527-8136-4B43-A513-8A699F6A59E7}" destId="{83524460-7413-4C1A-B8BA-99B3E5110650}" srcOrd="0" destOrd="0" parTransId="{731DDBF8-25E9-414C-A8EA-877B703E7BD9}" sibTransId="{F0E4B941-1A54-404E-8180-969608A15E1B}"/>
    <dgm:cxn modelId="{9AFC84F1-9EA4-4EAE-8881-FD4D8A74462A}" srcId="{26902C75-09A8-4ADC-B91F-40E7BA5221F0}" destId="{AEF4F527-8136-4B43-A513-8A699F6A59E7}" srcOrd="1" destOrd="0" parTransId="{A8F3F558-102F-4E5E-A6F8-1D8203A3A9E2}" sibTransId="{A8B85597-6032-40C9-B332-E1DA5E3EE090}"/>
    <dgm:cxn modelId="{BBB8FFF3-4682-4653-ACDD-47559D17D4A7}" type="presOf" srcId="{30B12392-572E-46A0-BE08-20796A439156}" destId="{873AF241-BE8D-46B8-AB71-4B2B2F3077EE}" srcOrd="1" destOrd="0" presId="urn:microsoft.com/office/officeart/2008/layout/HorizontalMultiLevelHierarchy"/>
    <dgm:cxn modelId="{5E84506D-E25A-40A7-9EA6-663591713395}" type="presParOf" srcId="{59948BDF-C6F1-4ADA-A155-D4EA726480A0}" destId="{A721964A-83B4-4DE7-8ECC-0E4DEE74F181}" srcOrd="0" destOrd="0" presId="urn:microsoft.com/office/officeart/2008/layout/HorizontalMultiLevelHierarchy"/>
    <dgm:cxn modelId="{63D8BF3B-4795-40C0-B49F-DC781ECD3D24}" type="presParOf" srcId="{A721964A-83B4-4DE7-8ECC-0E4DEE74F181}" destId="{E9B05B9E-494B-4837-8F25-9A3A2FA1F9EF}" srcOrd="0" destOrd="0" presId="urn:microsoft.com/office/officeart/2008/layout/HorizontalMultiLevelHierarchy"/>
    <dgm:cxn modelId="{331D1D79-008E-4082-A02F-DF80BF5EFB36}" type="presParOf" srcId="{A721964A-83B4-4DE7-8ECC-0E4DEE74F181}" destId="{93CCE7EC-A4BE-48AA-9174-C88CE78DFE43}" srcOrd="1" destOrd="0" presId="urn:microsoft.com/office/officeart/2008/layout/HorizontalMultiLevelHierarchy"/>
    <dgm:cxn modelId="{BEB3EB0E-6FAF-4271-8E80-88F316346BB0}" type="presParOf" srcId="{93CCE7EC-A4BE-48AA-9174-C88CE78DFE43}" destId="{F9EADB30-1257-40CD-A7A1-EC9D10B80F85}" srcOrd="0" destOrd="0" presId="urn:microsoft.com/office/officeart/2008/layout/HorizontalMultiLevelHierarchy"/>
    <dgm:cxn modelId="{25E441EB-3FC4-495F-84C1-39D268360A5E}" type="presParOf" srcId="{F9EADB30-1257-40CD-A7A1-EC9D10B80F85}" destId="{16258C1C-C7B0-42C7-9136-A4888888AE85}" srcOrd="0" destOrd="0" presId="urn:microsoft.com/office/officeart/2008/layout/HorizontalMultiLevelHierarchy"/>
    <dgm:cxn modelId="{9AE03C74-9116-4217-A49D-0CFA75C2BFB7}" type="presParOf" srcId="{93CCE7EC-A4BE-48AA-9174-C88CE78DFE43}" destId="{0058C732-D50C-49B1-A221-1C955B8F8F06}" srcOrd="1" destOrd="0" presId="urn:microsoft.com/office/officeart/2008/layout/HorizontalMultiLevelHierarchy"/>
    <dgm:cxn modelId="{3C2FDCB5-2F16-4B09-9F8A-915630FDA50E}" type="presParOf" srcId="{0058C732-D50C-49B1-A221-1C955B8F8F06}" destId="{BEB99801-4510-47CA-80FB-0F674EF7489E}" srcOrd="0" destOrd="0" presId="urn:microsoft.com/office/officeart/2008/layout/HorizontalMultiLevelHierarchy"/>
    <dgm:cxn modelId="{1BAD60E8-AADD-43CA-8D6B-6C224F7FBBEC}" type="presParOf" srcId="{0058C732-D50C-49B1-A221-1C955B8F8F06}" destId="{AE6229AF-C6BD-4596-97D8-CF8DB9A8BE11}" srcOrd="1" destOrd="0" presId="urn:microsoft.com/office/officeart/2008/layout/HorizontalMultiLevelHierarchy"/>
    <dgm:cxn modelId="{73FF3725-1EA8-4D4E-8510-6D54BBD555AC}" type="presParOf" srcId="{93CCE7EC-A4BE-48AA-9174-C88CE78DFE43}" destId="{1369F598-0AAE-4409-8378-600C7DE59496}" srcOrd="2" destOrd="0" presId="urn:microsoft.com/office/officeart/2008/layout/HorizontalMultiLevelHierarchy"/>
    <dgm:cxn modelId="{53E25636-8B81-4420-B0E9-DC843E87C01C}" type="presParOf" srcId="{1369F598-0AAE-4409-8378-600C7DE59496}" destId="{014D98FA-AD65-4964-B5A2-2CB4744547D6}" srcOrd="0" destOrd="0" presId="urn:microsoft.com/office/officeart/2008/layout/HorizontalMultiLevelHierarchy"/>
    <dgm:cxn modelId="{ACCDD366-06D5-4ED5-A462-ED4B9E422D8F}" type="presParOf" srcId="{93CCE7EC-A4BE-48AA-9174-C88CE78DFE43}" destId="{40AE5666-1CF2-4A4A-A21A-F891A77DB328}" srcOrd="3" destOrd="0" presId="urn:microsoft.com/office/officeart/2008/layout/HorizontalMultiLevelHierarchy"/>
    <dgm:cxn modelId="{81457062-C177-4439-A32B-B363A7DC5099}" type="presParOf" srcId="{40AE5666-1CF2-4A4A-A21A-F891A77DB328}" destId="{D736DF17-33B9-4988-A1F1-F318DAC906A2}" srcOrd="0" destOrd="0" presId="urn:microsoft.com/office/officeart/2008/layout/HorizontalMultiLevelHierarchy"/>
    <dgm:cxn modelId="{C7FD2065-B620-45E7-A062-EFB9BF732464}" type="presParOf" srcId="{40AE5666-1CF2-4A4A-A21A-F891A77DB328}" destId="{01836E8F-945D-4522-88A0-597B120EEC2B}" srcOrd="1" destOrd="0" presId="urn:microsoft.com/office/officeart/2008/layout/HorizontalMultiLevelHierarchy"/>
    <dgm:cxn modelId="{BE698C3C-55E8-45A0-A609-5DD1F47DD04E}" type="presParOf" srcId="{93CCE7EC-A4BE-48AA-9174-C88CE78DFE43}" destId="{E81D0B53-4E8C-4DFF-B328-69455182C32E}" srcOrd="4" destOrd="0" presId="urn:microsoft.com/office/officeart/2008/layout/HorizontalMultiLevelHierarchy"/>
    <dgm:cxn modelId="{9CE7A6C5-D674-46A9-830D-1944C1BE1F58}" type="presParOf" srcId="{E81D0B53-4E8C-4DFF-B328-69455182C32E}" destId="{873AF241-BE8D-46B8-AB71-4B2B2F3077EE}" srcOrd="0" destOrd="0" presId="urn:microsoft.com/office/officeart/2008/layout/HorizontalMultiLevelHierarchy"/>
    <dgm:cxn modelId="{ADE08EF8-A416-4732-A495-4DB618C6BFD6}" type="presParOf" srcId="{93CCE7EC-A4BE-48AA-9174-C88CE78DFE43}" destId="{4925CAB2-934F-4850-9687-EE87A932D391}" srcOrd="5" destOrd="0" presId="urn:microsoft.com/office/officeart/2008/layout/HorizontalMultiLevelHierarchy"/>
    <dgm:cxn modelId="{4F2C0B7F-2DD4-4AD7-B807-6571F284775B}" type="presParOf" srcId="{4925CAB2-934F-4850-9687-EE87A932D391}" destId="{ABB6C8BE-A516-475C-89FE-979A2322E85D}" srcOrd="0" destOrd="0" presId="urn:microsoft.com/office/officeart/2008/layout/HorizontalMultiLevelHierarchy"/>
    <dgm:cxn modelId="{3EDED19E-ACE4-4660-BD04-A29647444B96}" type="presParOf" srcId="{4925CAB2-934F-4850-9687-EE87A932D391}" destId="{11AC01EB-6450-43CD-A726-4BD4493C6688}" srcOrd="1" destOrd="0" presId="urn:microsoft.com/office/officeart/2008/layout/HorizontalMultiLevelHierarchy"/>
    <dgm:cxn modelId="{7F53E37A-EDC2-4212-AB39-91EB31E812C9}" type="presParOf" srcId="{93CCE7EC-A4BE-48AA-9174-C88CE78DFE43}" destId="{B144D8BC-4122-4EE6-BDCF-3F9291234A22}" srcOrd="6" destOrd="0" presId="urn:microsoft.com/office/officeart/2008/layout/HorizontalMultiLevelHierarchy"/>
    <dgm:cxn modelId="{7F2CC467-48C1-495A-8B20-1703003AF4CF}" type="presParOf" srcId="{B144D8BC-4122-4EE6-BDCF-3F9291234A22}" destId="{194E23F4-4032-4D3B-8494-29FB4CBED5B2}" srcOrd="0" destOrd="0" presId="urn:microsoft.com/office/officeart/2008/layout/HorizontalMultiLevelHierarchy"/>
    <dgm:cxn modelId="{5C724CE3-559C-45D6-9EA7-5D05E13FC35C}" type="presParOf" srcId="{93CCE7EC-A4BE-48AA-9174-C88CE78DFE43}" destId="{4E69E4FB-A08C-4358-8652-46C70887D239}" srcOrd="7" destOrd="0" presId="urn:microsoft.com/office/officeart/2008/layout/HorizontalMultiLevelHierarchy"/>
    <dgm:cxn modelId="{1236F033-3EBD-445B-913B-1C7D35AD188C}" type="presParOf" srcId="{4E69E4FB-A08C-4358-8652-46C70887D239}" destId="{24D1F08B-24A3-48D1-A9EF-DD6245D5E560}" srcOrd="0" destOrd="0" presId="urn:microsoft.com/office/officeart/2008/layout/HorizontalMultiLevelHierarchy"/>
    <dgm:cxn modelId="{54C8951F-3832-4E8D-9871-CF2F5DC6A230}" type="presParOf" srcId="{4E69E4FB-A08C-4358-8652-46C70887D239}" destId="{6289FD0A-0B50-483B-885D-951551FF6707}" srcOrd="1" destOrd="0" presId="urn:microsoft.com/office/officeart/2008/layout/HorizontalMultiLevelHierarchy"/>
    <dgm:cxn modelId="{04AC6D15-C3CB-44B2-9525-6DB6AA636A1B}" type="presParOf" srcId="{93CCE7EC-A4BE-48AA-9174-C88CE78DFE43}" destId="{CBE32516-3EF5-4FEF-9E47-9399824C81A2}" srcOrd="8" destOrd="0" presId="urn:microsoft.com/office/officeart/2008/layout/HorizontalMultiLevelHierarchy"/>
    <dgm:cxn modelId="{97A87612-21B6-4F43-9E0C-AA09120747D1}" type="presParOf" srcId="{CBE32516-3EF5-4FEF-9E47-9399824C81A2}" destId="{607DCE61-C918-4777-8C9A-D0C1BC86A0FE}" srcOrd="0" destOrd="0" presId="urn:microsoft.com/office/officeart/2008/layout/HorizontalMultiLevelHierarchy"/>
    <dgm:cxn modelId="{D0CF8AB8-3A9E-4923-857B-2D60A41F9077}" type="presParOf" srcId="{93CCE7EC-A4BE-48AA-9174-C88CE78DFE43}" destId="{636CA06C-A7D7-46AA-98EA-2AA2B3BF3CDA}" srcOrd="9" destOrd="0" presId="urn:microsoft.com/office/officeart/2008/layout/HorizontalMultiLevelHierarchy"/>
    <dgm:cxn modelId="{48211AE4-C6CA-4296-8CD3-6C4AF70BF1A1}" type="presParOf" srcId="{636CA06C-A7D7-46AA-98EA-2AA2B3BF3CDA}" destId="{FC09FC6A-8737-4E26-BD9D-5911FDBC3C45}" srcOrd="0" destOrd="0" presId="urn:microsoft.com/office/officeart/2008/layout/HorizontalMultiLevelHierarchy"/>
    <dgm:cxn modelId="{BF4A3B93-B35B-4EF8-B0C6-7BD2BB1DBB4B}" type="presParOf" srcId="{636CA06C-A7D7-46AA-98EA-2AA2B3BF3CDA}" destId="{A02C2F29-B112-4A28-B5AE-572ABA857A90}" srcOrd="1" destOrd="0" presId="urn:microsoft.com/office/officeart/2008/layout/HorizontalMultiLevelHierarchy"/>
    <dgm:cxn modelId="{669559EE-7064-4B3D-A360-985A490B62D5}" type="presParOf" srcId="{59948BDF-C6F1-4ADA-A155-D4EA726480A0}" destId="{12A98ACE-A90F-4C77-B7E4-3EEBDDF184B1}" srcOrd="1" destOrd="0" presId="urn:microsoft.com/office/officeart/2008/layout/HorizontalMultiLevelHierarchy"/>
    <dgm:cxn modelId="{5CE59D7F-EF92-48EB-8DF2-73EC08782448}" type="presParOf" srcId="{12A98ACE-A90F-4C77-B7E4-3EEBDDF184B1}" destId="{9C0F31BE-E412-48A4-A7F2-FBE35846E803}" srcOrd="0" destOrd="0" presId="urn:microsoft.com/office/officeart/2008/layout/HorizontalMultiLevelHierarchy"/>
    <dgm:cxn modelId="{0850DFE8-A39A-4547-9466-2ABA34AB30CD}" type="presParOf" srcId="{12A98ACE-A90F-4C77-B7E4-3EEBDDF184B1}" destId="{243AA461-89C3-4E89-AE48-B2605A1DBB5F}" srcOrd="1" destOrd="0" presId="urn:microsoft.com/office/officeart/2008/layout/HorizontalMultiLevelHierarchy"/>
    <dgm:cxn modelId="{F3EAF2B8-7F68-4C1E-BA3E-F750276BF6C7}" type="presParOf" srcId="{243AA461-89C3-4E89-AE48-B2605A1DBB5F}" destId="{6C3C8BBA-27DE-4514-B644-6980607A1433}" srcOrd="0" destOrd="0" presId="urn:microsoft.com/office/officeart/2008/layout/HorizontalMultiLevelHierarchy"/>
    <dgm:cxn modelId="{DD848D8B-B255-4D44-B8D5-C83C877193C3}" type="presParOf" srcId="{6C3C8BBA-27DE-4514-B644-6980607A1433}" destId="{88546D2A-2774-48FC-AFC8-472CE008C7DD}" srcOrd="0" destOrd="0" presId="urn:microsoft.com/office/officeart/2008/layout/HorizontalMultiLevelHierarchy"/>
    <dgm:cxn modelId="{2E1D1AF0-7239-4889-80DB-B303B36768FE}" type="presParOf" srcId="{243AA461-89C3-4E89-AE48-B2605A1DBB5F}" destId="{FF6ACAC0-74B3-4682-B157-71A86B997AE4}" srcOrd="1" destOrd="0" presId="urn:microsoft.com/office/officeart/2008/layout/HorizontalMultiLevelHierarchy"/>
    <dgm:cxn modelId="{12910439-A92D-41C5-B639-024358F80BA5}" type="presParOf" srcId="{FF6ACAC0-74B3-4682-B157-71A86B997AE4}" destId="{E2F560E7-205E-4D7E-89AE-65EFADDFF37E}" srcOrd="0" destOrd="0" presId="urn:microsoft.com/office/officeart/2008/layout/HorizontalMultiLevelHierarchy"/>
    <dgm:cxn modelId="{802B96A4-B59D-41AE-8D80-4E758FB7206E}" type="presParOf" srcId="{FF6ACAC0-74B3-4682-B157-71A86B997AE4}" destId="{1E75F379-E7F5-4EC5-AC6D-6440A938234F}" srcOrd="1" destOrd="0" presId="urn:microsoft.com/office/officeart/2008/layout/HorizontalMultiLevelHierarchy"/>
    <dgm:cxn modelId="{4EA05310-0330-4DB8-9090-BCF92633CD24}" type="presParOf" srcId="{243AA461-89C3-4E89-AE48-B2605A1DBB5F}" destId="{4962192B-E3EC-4417-89D3-BE98F361A636}" srcOrd="2" destOrd="0" presId="urn:microsoft.com/office/officeart/2008/layout/HorizontalMultiLevelHierarchy"/>
    <dgm:cxn modelId="{9B181514-CF29-46F7-BEDE-3503DF393E14}" type="presParOf" srcId="{4962192B-E3EC-4417-89D3-BE98F361A636}" destId="{FCE73C0F-6369-44B8-8185-F7033BE7C802}" srcOrd="0" destOrd="0" presId="urn:microsoft.com/office/officeart/2008/layout/HorizontalMultiLevelHierarchy"/>
    <dgm:cxn modelId="{B21E1FF9-5609-413E-8451-6EC6D0684799}" type="presParOf" srcId="{243AA461-89C3-4E89-AE48-B2605A1DBB5F}" destId="{8114EA52-5CDC-4752-8179-DBD644F76A38}" srcOrd="3" destOrd="0" presId="urn:microsoft.com/office/officeart/2008/layout/HorizontalMultiLevelHierarchy"/>
    <dgm:cxn modelId="{B3D2CD25-5141-43A1-A4BD-35298EB6E252}" type="presParOf" srcId="{8114EA52-5CDC-4752-8179-DBD644F76A38}" destId="{E855CA12-1B88-4C35-B189-1AB84DEC7E83}" srcOrd="0" destOrd="0" presId="urn:microsoft.com/office/officeart/2008/layout/HorizontalMultiLevelHierarchy"/>
    <dgm:cxn modelId="{BFAF9F0E-09D8-46B3-89BE-D6ACC1759CC1}" type="presParOf" srcId="{8114EA52-5CDC-4752-8179-DBD644F76A38}" destId="{4D37F0E0-9F07-46EC-A8A5-547AC17ABC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Obligatoriedad de entrega oportuna de información periódica. </a:t>
          </a:r>
        </a:p>
      </dgm:t>
    </dgm:pt>
    <dgm:pt modelId="{B44B145A-DB9D-4176-BED3-78537B9453A6}" type="parTrans" cxnId="{0E735A1D-1737-4908-B3FF-B650FDDBF870}">
      <dgm:prSet/>
      <dgm:spPr/>
      <dgm:t>
        <a:bodyPr/>
        <a:lstStyle/>
        <a:p>
          <a:endParaRPr lang="es-CR" sz="1600">
            <a:latin typeface="+mn-lt"/>
          </a:endParaRPr>
        </a:p>
      </dgm:t>
    </dgm:pt>
    <dgm:pt modelId="{7B91B2A8-9B3D-4768-8592-1D5DD7281CD4}" type="sibTrans" cxnId="{0E735A1D-1737-4908-B3FF-B650FDDBF870}">
      <dgm:prSet/>
      <dgm:spPr/>
      <dgm:t>
        <a:bodyPr/>
        <a:lstStyle/>
        <a:p>
          <a:endParaRPr lang="es-CR" sz="1600">
            <a:latin typeface="+mn-lt"/>
          </a:endParaRPr>
        </a:p>
      </dgm:t>
    </dgm:pt>
    <dgm:pt modelId="{9482E28C-994A-4C67-A25E-E65D65960BCF}">
      <dgm:prSet custT="1"/>
      <dgm:spPr/>
      <dgm:t>
        <a:bodyPr/>
        <a:lstStyle/>
        <a:p>
          <a:r>
            <a:rPr lang="es-CR" sz="1600" dirty="0">
              <a:latin typeface="+mn-lt"/>
            </a:rPr>
            <a:t>Tener la capacidad de solicitar garantías financieras o reales por los apoyos a ofrecer. </a:t>
          </a:r>
        </a:p>
      </dgm:t>
    </dgm:pt>
    <dgm:pt modelId="{38EA0392-8C1D-436F-B761-17C696398172}" type="parTrans" cxnId="{1EC915A6-0B95-469E-B40E-86D50F5D910D}">
      <dgm:prSet/>
      <dgm:spPr/>
      <dgm:t>
        <a:bodyPr/>
        <a:lstStyle/>
        <a:p>
          <a:endParaRPr lang="es-CR" sz="1600">
            <a:latin typeface="+mn-lt"/>
          </a:endParaRPr>
        </a:p>
      </dgm:t>
    </dgm:pt>
    <dgm:pt modelId="{EFDFB107-5215-4E8C-9DB0-A4CC82BD448B}" type="sibTrans" cxnId="{1EC915A6-0B95-469E-B40E-86D50F5D910D}">
      <dgm:prSet/>
      <dgm:spPr/>
      <dgm:t>
        <a:bodyPr/>
        <a:lstStyle/>
        <a:p>
          <a:endParaRPr lang="es-CR" sz="1600">
            <a:latin typeface="+mn-lt"/>
          </a:endParaRPr>
        </a:p>
      </dgm:t>
    </dgm:pt>
    <dgm:pt modelId="{3A292E23-79E1-4D4F-95DE-DCA9B4A7D88C}">
      <dgm:prSet custT="1"/>
      <dgm:spPr/>
      <dgm:t>
        <a:bodyPr/>
        <a:lstStyle/>
        <a:p>
          <a:r>
            <a:rPr lang="es-CR" sz="1600" dirty="0">
              <a:latin typeface="+mn-lt"/>
            </a:rPr>
            <a:t>Establecer medidas correctivas en los beneficiarios para minimizar problemas de riesgo moral y de liquidez futuros. </a:t>
          </a:r>
        </a:p>
      </dgm:t>
    </dgm:pt>
    <dgm:pt modelId="{AE9F1148-4474-44F9-8ED3-017B091E6E3C}" type="parTrans" cxnId="{55C2AE38-4E02-48A8-88F5-8BBC4C20DFC6}">
      <dgm:prSet/>
      <dgm:spPr/>
      <dgm:t>
        <a:bodyPr/>
        <a:lstStyle/>
        <a:p>
          <a:endParaRPr lang="es-CR" sz="1600">
            <a:latin typeface="+mn-lt"/>
          </a:endParaRPr>
        </a:p>
      </dgm:t>
    </dgm:pt>
    <dgm:pt modelId="{6A3029CD-A7B7-4567-96B8-6219B29F2C12}" type="sibTrans" cxnId="{55C2AE38-4E02-48A8-88F5-8BBC4C20DFC6}">
      <dgm:prSet/>
      <dgm:spPr/>
      <dgm:t>
        <a:bodyPr/>
        <a:lstStyle/>
        <a:p>
          <a:endParaRPr lang="es-CR" sz="1600">
            <a:latin typeface="+mn-lt"/>
          </a:endParaRPr>
        </a:p>
      </dgm:t>
    </dgm:pt>
    <dgm:pt modelId="{6D948EF8-F119-4CB3-B814-2B4820701E10}">
      <dgm:prSet custT="1"/>
      <dgm:spPr/>
      <dgm:t>
        <a:bodyPr/>
        <a:lstStyle/>
        <a:p>
          <a:r>
            <a:rPr lang="es-CR" sz="1600" dirty="0">
              <a:latin typeface="+mn-lt"/>
            </a:rPr>
            <a:t>El Fondo definirá </a:t>
          </a:r>
          <a:r>
            <a:rPr lang="es-CR" sz="1600" b="1" dirty="0">
              <a:latin typeface="+mn-lt"/>
            </a:rPr>
            <a:t>técnicamente</a:t>
          </a:r>
          <a:r>
            <a:rPr lang="es-CR" sz="1600" dirty="0">
              <a:latin typeface="+mn-lt"/>
            </a:rPr>
            <a:t>, para cada apoyo financiero el monto de la cuantía que se podrá utilizar y sus condiciones.</a:t>
          </a:r>
        </a:p>
      </dgm:t>
    </dgm:pt>
    <dgm:pt modelId="{5FDF3F36-28E9-4F36-94C1-3326BF63DAA4}" type="parTrans" cxnId="{9FD15260-697F-4257-8B54-9D9FEC8E9C0B}">
      <dgm:prSet/>
      <dgm:spPr/>
      <dgm:t>
        <a:bodyPr/>
        <a:lstStyle/>
        <a:p>
          <a:endParaRPr lang="es-CR" sz="1600">
            <a:latin typeface="+mn-lt"/>
          </a:endParaRPr>
        </a:p>
      </dgm:t>
    </dgm:pt>
    <dgm:pt modelId="{7B7CD554-237B-48C6-9186-7E297A130415}" type="sibTrans" cxnId="{9FD15260-697F-4257-8B54-9D9FEC8E9C0B}">
      <dgm:prSet/>
      <dgm:spPr/>
      <dgm:t>
        <a:bodyPr/>
        <a:lstStyle/>
        <a:p>
          <a:endParaRPr lang="es-CR" sz="1600">
            <a:latin typeface="+mn-lt"/>
          </a:endParaRPr>
        </a:p>
      </dgm:t>
    </dgm:pt>
    <dgm:pt modelId="{C1B62794-39B0-454C-A4A7-FABF1D29DBA7}">
      <dgm:prSet custT="1"/>
      <dgm:spPr/>
      <dgm:t>
        <a:bodyPr/>
        <a:lstStyle/>
        <a:p>
          <a:r>
            <a:rPr lang="es-CR" sz="1600" dirty="0">
              <a:latin typeface="+mn-lt"/>
            </a:rPr>
            <a:t>Contar con políticas de colocación e inversiones establecidas técnicamente, que gestionen adecuadamente los riesgos financieros y no financieros y los conflictos de interés.</a:t>
          </a:r>
        </a:p>
      </dgm:t>
    </dgm:pt>
    <dgm:pt modelId="{33468BF6-B4EC-4830-9EFD-95F9BF367716}" type="parTrans" cxnId="{C1A8C920-EEF2-4C2A-AA36-BC265C693605}">
      <dgm:prSet/>
      <dgm:spPr/>
      <dgm:t>
        <a:bodyPr/>
        <a:lstStyle/>
        <a:p>
          <a:endParaRPr lang="es-CR" sz="1600">
            <a:latin typeface="+mn-lt"/>
          </a:endParaRPr>
        </a:p>
      </dgm:t>
    </dgm:pt>
    <dgm:pt modelId="{63AA7C12-8E9B-49D0-92A5-EC6662DC6D70}" type="sibTrans" cxnId="{C1A8C920-EEF2-4C2A-AA36-BC265C693605}">
      <dgm:prSet/>
      <dgm:spPr/>
      <dgm:t>
        <a:bodyPr/>
        <a:lstStyle/>
        <a:p>
          <a:endParaRPr lang="es-CR" sz="1600">
            <a:latin typeface="+mn-lt"/>
          </a:endParaRPr>
        </a:p>
      </dgm:t>
    </dgm:pt>
    <dgm:pt modelId="{C23304F2-3298-4465-B5E6-1CEAF3887F2F}">
      <dgm:prSet custT="1"/>
      <dgm:spPr/>
      <dgm:t>
        <a:bodyPr/>
        <a:lstStyle/>
        <a:p>
          <a:r>
            <a:rPr lang="es-CR" sz="1600" dirty="0">
              <a:latin typeface="+mn-lt"/>
            </a:rPr>
            <a:t>Durante los 3 primeros años de operación los apoyos financieros no podrán superar 60% del capital aportado a menos que se brinden garantías colaterales o se pignoren activos</a:t>
          </a:r>
        </a:p>
      </dgm:t>
    </dgm:pt>
    <dgm:pt modelId="{2DA1263E-35F4-4410-83CC-DA26FFEE42CD}" type="parTrans" cxnId="{9A4AB199-AB28-444D-B3F0-0758A5F5B671}">
      <dgm:prSet/>
      <dgm:spPr/>
      <dgm:t>
        <a:bodyPr/>
        <a:lstStyle/>
        <a:p>
          <a:endParaRPr lang="es-CR" sz="1600">
            <a:latin typeface="+mn-lt"/>
          </a:endParaRPr>
        </a:p>
      </dgm:t>
    </dgm:pt>
    <dgm:pt modelId="{5551B5ED-63F4-46FB-BDD8-375AE5239FCD}" type="sibTrans" cxnId="{9A4AB199-AB28-444D-B3F0-0758A5F5B671}">
      <dgm:prSet/>
      <dgm:spPr/>
      <dgm:t>
        <a:bodyPr/>
        <a:lstStyle/>
        <a:p>
          <a:endParaRPr lang="es-CR" sz="1600">
            <a:latin typeface="+mn-lt"/>
          </a:endParaRPr>
        </a:p>
      </dgm:t>
    </dgm:pt>
    <dgm:pt modelId="{B8C3B41D-07FD-4A5B-9418-65370B49E17A}">
      <dgm:prSet custT="1"/>
      <dgm:spPr/>
      <dgm:t>
        <a:bodyPr/>
        <a:lstStyle/>
        <a:p>
          <a:r>
            <a:rPr lang="es-CR" sz="1600" dirty="0">
              <a:latin typeface="+mn-lt"/>
            </a:rPr>
            <a:t>Cuando se utilice el Fondo de Estabilidad el mismo debe restituirse por el beneficiario.</a:t>
          </a:r>
        </a:p>
      </dgm:t>
    </dgm:pt>
    <dgm:pt modelId="{E9CA1093-9AC6-4198-9B88-C632AEA4381F}" type="parTrans" cxnId="{D0C21EEC-3E3E-4416-9814-943BC1969C47}">
      <dgm:prSet/>
      <dgm:spPr/>
      <dgm:t>
        <a:bodyPr/>
        <a:lstStyle/>
        <a:p>
          <a:endParaRPr lang="es-CR" sz="1600">
            <a:latin typeface="+mn-lt"/>
          </a:endParaRPr>
        </a:p>
      </dgm:t>
    </dgm:pt>
    <dgm:pt modelId="{54E4CB5C-0EC1-4B7C-A1FC-4A9C9CE3ACC4}" type="sibTrans" cxnId="{D0C21EEC-3E3E-4416-9814-943BC1969C47}">
      <dgm:prSet/>
      <dgm:spPr/>
      <dgm:t>
        <a:bodyPr/>
        <a:lstStyle/>
        <a:p>
          <a:endParaRPr lang="es-CR" sz="1600">
            <a:latin typeface="+mn-lt"/>
          </a:endParaRP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dgm:spPr/>
    </dgm:pt>
    <dgm:pt modelId="{6375F481-90EE-4C76-BC9B-07F2BE754620}" type="pres">
      <dgm:prSet presAssocID="{72A0BA3D-DE05-4AD4-BC2D-EA11DE787F1B}" presName="vert1" presStyleCnt="0"/>
      <dgm:spPr/>
    </dgm:pt>
    <dgm:pt modelId="{DBD3DE10-12FE-4F60-BA1A-D46500191E04}" type="pres">
      <dgm:prSet presAssocID="{9482E28C-994A-4C67-A25E-E65D65960BCF}" presName="thickLine" presStyleLbl="alignNode1" presStyleIdx="1" presStyleCnt="7"/>
      <dgm:spPr/>
    </dgm:pt>
    <dgm:pt modelId="{1A5BAC41-6C28-481F-BA20-E9360636E1E4}" type="pres">
      <dgm:prSet presAssocID="{9482E28C-994A-4C67-A25E-E65D65960BCF}" presName="horz1" presStyleCnt="0"/>
      <dgm:spPr/>
    </dgm:pt>
    <dgm:pt modelId="{6CB704B7-2D47-40FC-8D4A-3DA9644AE396}" type="pres">
      <dgm:prSet presAssocID="{9482E28C-994A-4C67-A25E-E65D65960BCF}" presName="tx1" presStyleLbl="revTx" presStyleIdx="1" presStyleCnt="7"/>
      <dgm:spPr/>
    </dgm:pt>
    <dgm:pt modelId="{0311D413-03D7-490E-8850-084C5D5028FE}" type="pres">
      <dgm:prSet presAssocID="{9482E28C-994A-4C67-A25E-E65D65960BCF}" presName="vert1" presStyleCnt="0"/>
      <dgm:spPr/>
    </dgm:pt>
    <dgm:pt modelId="{30BF08FC-6E6F-41CA-B5A6-956956F118DA}" type="pres">
      <dgm:prSet presAssocID="{3A292E23-79E1-4D4F-95DE-DCA9B4A7D88C}" presName="thickLine" presStyleLbl="alignNode1" presStyleIdx="2" presStyleCnt="7"/>
      <dgm:spPr/>
    </dgm:pt>
    <dgm:pt modelId="{06CDDAE1-0735-4456-BBD7-58BA90996914}" type="pres">
      <dgm:prSet presAssocID="{3A292E23-79E1-4D4F-95DE-DCA9B4A7D88C}" presName="horz1" presStyleCnt="0"/>
      <dgm:spPr/>
    </dgm:pt>
    <dgm:pt modelId="{401232F9-385C-4C63-A81C-E4BDB43EB762}" type="pres">
      <dgm:prSet presAssocID="{3A292E23-79E1-4D4F-95DE-DCA9B4A7D88C}" presName="tx1" presStyleLbl="revTx" presStyleIdx="2" presStyleCnt="7"/>
      <dgm:spPr/>
    </dgm:pt>
    <dgm:pt modelId="{1C921D25-1744-479D-8EAC-528BC5142331}" type="pres">
      <dgm:prSet presAssocID="{3A292E23-79E1-4D4F-95DE-DCA9B4A7D88C}" presName="vert1" presStyleCnt="0"/>
      <dgm:spPr/>
    </dgm:pt>
    <dgm:pt modelId="{1CAC5B62-EE41-4F0F-BE2E-1464ACAF3DC2}" type="pres">
      <dgm:prSet presAssocID="{6D948EF8-F119-4CB3-B814-2B4820701E10}" presName="thickLine" presStyleLbl="alignNode1" presStyleIdx="3" presStyleCnt="7"/>
      <dgm:spPr/>
    </dgm:pt>
    <dgm:pt modelId="{4D824E71-7D1D-488E-AD05-5C7B5A2BD50B}" type="pres">
      <dgm:prSet presAssocID="{6D948EF8-F119-4CB3-B814-2B4820701E10}" presName="horz1" presStyleCnt="0"/>
      <dgm:spPr/>
    </dgm:pt>
    <dgm:pt modelId="{1312D6E8-0D22-498B-926D-833195B9EECD}" type="pres">
      <dgm:prSet presAssocID="{6D948EF8-F119-4CB3-B814-2B4820701E10}" presName="tx1" presStyleLbl="revTx" presStyleIdx="3" presStyleCnt="7"/>
      <dgm:spPr/>
    </dgm:pt>
    <dgm:pt modelId="{F38ACC04-D8E0-4C75-8967-C4A3F8B4C029}" type="pres">
      <dgm:prSet presAssocID="{6D948EF8-F119-4CB3-B814-2B4820701E10}" presName="vert1" presStyleCnt="0"/>
      <dgm:spPr/>
    </dgm:pt>
    <dgm:pt modelId="{03FA58D8-EE0B-4A56-8C62-142DF4316BBE}" type="pres">
      <dgm:prSet presAssocID="{C1B62794-39B0-454C-A4A7-FABF1D29DBA7}" presName="thickLine" presStyleLbl="alignNode1" presStyleIdx="4" presStyleCnt="7"/>
      <dgm:spPr/>
    </dgm:pt>
    <dgm:pt modelId="{68B38DE3-C635-49CC-8D24-5783EB892662}" type="pres">
      <dgm:prSet presAssocID="{C1B62794-39B0-454C-A4A7-FABF1D29DBA7}" presName="horz1" presStyleCnt="0"/>
      <dgm:spPr/>
    </dgm:pt>
    <dgm:pt modelId="{FE99E777-57BB-4D66-8403-AFC2B12A95B1}" type="pres">
      <dgm:prSet presAssocID="{C1B62794-39B0-454C-A4A7-FABF1D29DBA7}" presName="tx1" presStyleLbl="revTx" presStyleIdx="4" presStyleCnt="7"/>
      <dgm:spPr/>
    </dgm:pt>
    <dgm:pt modelId="{D6C93CA2-C723-4478-AD1A-182DEE5759A7}" type="pres">
      <dgm:prSet presAssocID="{C1B62794-39B0-454C-A4A7-FABF1D29DBA7}" presName="vert1" presStyleCnt="0"/>
      <dgm:spPr/>
    </dgm:pt>
    <dgm:pt modelId="{A5A5246C-4FFD-4256-BCD2-9EE0758A3F1C}" type="pres">
      <dgm:prSet presAssocID="{C23304F2-3298-4465-B5E6-1CEAF3887F2F}" presName="thickLine" presStyleLbl="alignNode1" presStyleIdx="5" presStyleCnt="7"/>
      <dgm:spPr/>
    </dgm:pt>
    <dgm:pt modelId="{3CAB15D8-2A28-4BB4-A14B-794AFB32983E}" type="pres">
      <dgm:prSet presAssocID="{C23304F2-3298-4465-B5E6-1CEAF3887F2F}" presName="horz1" presStyleCnt="0"/>
      <dgm:spPr/>
    </dgm:pt>
    <dgm:pt modelId="{823AA05E-3A14-45E2-9086-932B25C41D27}" type="pres">
      <dgm:prSet presAssocID="{C23304F2-3298-4465-B5E6-1CEAF3887F2F}" presName="tx1" presStyleLbl="revTx" presStyleIdx="5" presStyleCnt="7"/>
      <dgm:spPr/>
    </dgm:pt>
    <dgm:pt modelId="{76078D91-F3EA-4B34-860A-FFBFC14C1297}" type="pres">
      <dgm:prSet presAssocID="{C23304F2-3298-4465-B5E6-1CEAF3887F2F}" presName="vert1" presStyleCnt="0"/>
      <dgm:spPr/>
    </dgm:pt>
    <dgm:pt modelId="{992BCA67-903D-4991-B7FA-3940BB449A0E}" type="pres">
      <dgm:prSet presAssocID="{B8C3B41D-07FD-4A5B-9418-65370B49E17A}" presName="thickLine" presStyleLbl="alignNode1" presStyleIdx="6" presStyleCnt="7"/>
      <dgm:spPr/>
    </dgm:pt>
    <dgm:pt modelId="{4010C0FC-31B7-47FF-840F-CE4BA95C4EA0}" type="pres">
      <dgm:prSet presAssocID="{B8C3B41D-07FD-4A5B-9418-65370B49E17A}" presName="horz1" presStyleCnt="0"/>
      <dgm:spPr/>
    </dgm:pt>
    <dgm:pt modelId="{9F9D41CF-5283-481C-8B3A-FA79B16597CE}" type="pres">
      <dgm:prSet presAssocID="{B8C3B41D-07FD-4A5B-9418-65370B49E17A}" presName="tx1" presStyleLbl="revTx" presStyleIdx="6" presStyleCnt="7"/>
      <dgm:spPr/>
    </dgm:pt>
    <dgm:pt modelId="{89F94E46-FCEC-4238-9C6D-5809177974CB}" type="pres">
      <dgm:prSet presAssocID="{B8C3B41D-07FD-4A5B-9418-65370B49E17A}"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C1A8C920-EEF2-4C2A-AA36-BC265C693605}" srcId="{2D381227-A008-4DA5-B76E-63D15E771D49}" destId="{C1B62794-39B0-454C-A4A7-FABF1D29DBA7}" srcOrd="4" destOrd="0" parTransId="{33468BF6-B4EC-4830-9EFD-95F9BF367716}" sibTransId="{63AA7C12-8E9B-49D0-92A5-EC6662DC6D70}"/>
    <dgm:cxn modelId="{4EB31424-1FF0-4784-BD71-A5C29A70D4B0}" type="presOf" srcId="{2D381227-A008-4DA5-B76E-63D15E771D49}" destId="{36F09DCB-769A-4A3C-B84C-F555CE027C15}" srcOrd="0" destOrd="0" presId="urn:microsoft.com/office/officeart/2008/layout/LinedList"/>
    <dgm:cxn modelId="{55C2AE38-4E02-48A8-88F5-8BBC4C20DFC6}" srcId="{2D381227-A008-4DA5-B76E-63D15E771D49}" destId="{3A292E23-79E1-4D4F-95DE-DCA9B4A7D88C}" srcOrd="2" destOrd="0" parTransId="{AE9F1148-4474-44F9-8ED3-017B091E6E3C}" sibTransId="{6A3029CD-A7B7-4567-96B8-6219B29F2C12}"/>
    <dgm:cxn modelId="{9FD15260-697F-4257-8B54-9D9FEC8E9C0B}" srcId="{2D381227-A008-4DA5-B76E-63D15E771D49}" destId="{6D948EF8-F119-4CB3-B814-2B4820701E10}" srcOrd="3" destOrd="0" parTransId="{5FDF3F36-28E9-4F36-94C1-3326BF63DAA4}" sibTransId="{7B7CD554-237B-48C6-9186-7E297A130415}"/>
    <dgm:cxn modelId="{AE9E6542-7945-4E6F-B97C-E45E73866F84}" type="presOf" srcId="{3A292E23-79E1-4D4F-95DE-DCA9B4A7D88C}" destId="{401232F9-385C-4C63-A81C-E4BDB43EB762}" srcOrd="0" destOrd="0" presId="urn:microsoft.com/office/officeart/2008/layout/LinedList"/>
    <dgm:cxn modelId="{69943764-5404-4A25-950F-0CA44FED4C5E}" type="presOf" srcId="{C23304F2-3298-4465-B5E6-1CEAF3887F2F}" destId="{823AA05E-3A14-45E2-9086-932B25C41D27}" srcOrd="0" destOrd="0" presId="urn:microsoft.com/office/officeart/2008/layout/LinedList"/>
    <dgm:cxn modelId="{7691C24C-8AED-44B8-8ECD-35B380BAB809}" type="presOf" srcId="{6D948EF8-F119-4CB3-B814-2B4820701E10}" destId="{1312D6E8-0D22-498B-926D-833195B9EECD}" srcOrd="0" destOrd="0" presId="urn:microsoft.com/office/officeart/2008/layout/LinedList"/>
    <dgm:cxn modelId="{9A4AB199-AB28-444D-B3F0-0758A5F5B671}" srcId="{2D381227-A008-4DA5-B76E-63D15E771D49}" destId="{C23304F2-3298-4465-B5E6-1CEAF3887F2F}" srcOrd="5" destOrd="0" parTransId="{2DA1263E-35F4-4410-83CC-DA26FFEE42CD}" sibTransId="{5551B5ED-63F4-46FB-BDD8-375AE5239FCD}"/>
    <dgm:cxn modelId="{1EC915A6-0B95-469E-B40E-86D50F5D910D}" srcId="{2D381227-A008-4DA5-B76E-63D15E771D49}" destId="{9482E28C-994A-4C67-A25E-E65D65960BCF}" srcOrd="1" destOrd="0" parTransId="{38EA0392-8C1D-436F-B761-17C696398172}" sibTransId="{EFDFB107-5215-4E8C-9DB0-A4CC82BD448B}"/>
    <dgm:cxn modelId="{15D00DC6-9CB9-479D-B9D9-311B2AB2A1CE}" type="presOf" srcId="{9482E28C-994A-4C67-A25E-E65D65960BCF}" destId="{6CB704B7-2D47-40FC-8D4A-3DA9644AE396}"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6BCCDACA-4419-4405-BF19-790EDD4FBFB0}" type="presOf" srcId="{B8C3B41D-07FD-4A5B-9418-65370B49E17A}" destId="{9F9D41CF-5283-481C-8B3A-FA79B16597CE}" srcOrd="0" destOrd="0" presId="urn:microsoft.com/office/officeart/2008/layout/LinedList"/>
    <dgm:cxn modelId="{27ADFDDD-1606-4753-AB88-AF0134CA14F1}" type="presOf" srcId="{C1B62794-39B0-454C-A4A7-FABF1D29DBA7}" destId="{FE99E777-57BB-4D66-8403-AFC2B12A95B1}" srcOrd="0" destOrd="0" presId="urn:microsoft.com/office/officeart/2008/layout/LinedList"/>
    <dgm:cxn modelId="{D0C21EEC-3E3E-4416-9814-943BC1969C47}" srcId="{2D381227-A008-4DA5-B76E-63D15E771D49}" destId="{B8C3B41D-07FD-4A5B-9418-65370B49E17A}" srcOrd="6" destOrd="0" parTransId="{E9CA1093-9AC6-4198-9B88-C632AEA4381F}" sibTransId="{54E4CB5C-0EC1-4B7C-A1FC-4A9C9CE3ACC4}"/>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13293DC8-607D-4C99-92FA-900E6CF35C9E}" type="presParOf" srcId="{36F09DCB-769A-4A3C-B84C-F555CE027C15}" destId="{DBD3DE10-12FE-4F60-BA1A-D46500191E04}" srcOrd="2" destOrd="0" presId="urn:microsoft.com/office/officeart/2008/layout/LinedList"/>
    <dgm:cxn modelId="{92E537B6-8E9C-4865-AB57-D882D5D01637}" type="presParOf" srcId="{36F09DCB-769A-4A3C-B84C-F555CE027C15}" destId="{1A5BAC41-6C28-481F-BA20-E9360636E1E4}" srcOrd="3" destOrd="0" presId="urn:microsoft.com/office/officeart/2008/layout/LinedList"/>
    <dgm:cxn modelId="{49B5C9D7-FBBD-4776-813E-6961B8886E2C}" type="presParOf" srcId="{1A5BAC41-6C28-481F-BA20-E9360636E1E4}" destId="{6CB704B7-2D47-40FC-8D4A-3DA9644AE396}" srcOrd="0" destOrd="0" presId="urn:microsoft.com/office/officeart/2008/layout/LinedList"/>
    <dgm:cxn modelId="{BC7C61C9-DAF7-4992-BC78-D1726A67294C}" type="presParOf" srcId="{1A5BAC41-6C28-481F-BA20-E9360636E1E4}" destId="{0311D413-03D7-490E-8850-084C5D5028FE}" srcOrd="1" destOrd="0" presId="urn:microsoft.com/office/officeart/2008/layout/LinedList"/>
    <dgm:cxn modelId="{DB205A79-C4C3-40D5-98C5-BFF51DE74295}" type="presParOf" srcId="{36F09DCB-769A-4A3C-B84C-F555CE027C15}" destId="{30BF08FC-6E6F-41CA-B5A6-956956F118DA}" srcOrd="4" destOrd="0" presId="urn:microsoft.com/office/officeart/2008/layout/LinedList"/>
    <dgm:cxn modelId="{CC7B17EA-FD9F-4526-8E6F-7542A86CBF9F}" type="presParOf" srcId="{36F09DCB-769A-4A3C-B84C-F555CE027C15}" destId="{06CDDAE1-0735-4456-BBD7-58BA90996914}" srcOrd="5" destOrd="0" presId="urn:microsoft.com/office/officeart/2008/layout/LinedList"/>
    <dgm:cxn modelId="{94E13AD1-57AD-4822-947F-A43F19EF6502}" type="presParOf" srcId="{06CDDAE1-0735-4456-BBD7-58BA90996914}" destId="{401232F9-385C-4C63-A81C-E4BDB43EB762}" srcOrd="0" destOrd="0" presId="urn:microsoft.com/office/officeart/2008/layout/LinedList"/>
    <dgm:cxn modelId="{7DE38734-0ED1-4A6F-9510-127BD1737F68}" type="presParOf" srcId="{06CDDAE1-0735-4456-BBD7-58BA90996914}" destId="{1C921D25-1744-479D-8EAC-528BC5142331}" srcOrd="1" destOrd="0" presId="urn:microsoft.com/office/officeart/2008/layout/LinedList"/>
    <dgm:cxn modelId="{C805C09E-E2F4-4813-AB09-1EE33E754E1A}" type="presParOf" srcId="{36F09DCB-769A-4A3C-B84C-F555CE027C15}" destId="{1CAC5B62-EE41-4F0F-BE2E-1464ACAF3DC2}" srcOrd="6" destOrd="0" presId="urn:microsoft.com/office/officeart/2008/layout/LinedList"/>
    <dgm:cxn modelId="{E57DC7C4-C487-4741-8B7C-29D014CC486B}" type="presParOf" srcId="{36F09DCB-769A-4A3C-B84C-F555CE027C15}" destId="{4D824E71-7D1D-488E-AD05-5C7B5A2BD50B}" srcOrd="7" destOrd="0" presId="urn:microsoft.com/office/officeart/2008/layout/LinedList"/>
    <dgm:cxn modelId="{3AADDBDB-CCD7-465D-9D56-3D081EFBC244}" type="presParOf" srcId="{4D824E71-7D1D-488E-AD05-5C7B5A2BD50B}" destId="{1312D6E8-0D22-498B-926D-833195B9EECD}" srcOrd="0" destOrd="0" presId="urn:microsoft.com/office/officeart/2008/layout/LinedList"/>
    <dgm:cxn modelId="{8DBD2162-C310-46CB-AC9B-6B62CC10876C}" type="presParOf" srcId="{4D824E71-7D1D-488E-AD05-5C7B5A2BD50B}" destId="{F38ACC04-D8E0-4C75-8967-C4A3F8B4C029}" srcOrd="1" destOrd="0" presId="urn:microsoft.com/office/officeart/2008/layout/LinedList"/>
    <dgm:cxn modelId="{7E02E916-98DD-4E4F-8FAF-A3EED6BCFD4D}" type="presParOf" srcId="{36F09DCB-769A-4A3C-B84C-F555CE027C15}" destId="{03FA58D8-EE0B-4A56-8C62-142DF4316BBE}" srcOrd="8" destOrd="0" presId="urn:microsoft.com/office/officeart/2008/layout/LinedList"/>
    <dgm:cxn modelId="{87F90D32-AB49-4995-A33F-559A678A6EB3}" type="presParOf" srcId="{36F09DCB-769A-4A3C-B84C-F555CE027C15}" destId="{68B38DE3-C635-49CC-8D24-5783EB892662}" srcOrd="9" destOrd="0" presId="urn:microsoft.com/office/officeart/2008/layout/LinedList"/>
    <dgm:cxn modelId="{A6A23274-7ECB-4820-AA9D-20AFD0C5980D}" type="presParOf" srcId="{68B38DE3-C635-49CC-8D24-5783EB892662}" destId="{FE99E777-57BB-4D66-8403-AFC2B12A95B1}" srcOrd="0" destOrd="0" presId="urn:microsoft.com/office/officeart/2008/layout/LinedList"/>
    <dgm:cxn modelId="{14BB7B70-B1BF-4648-A0A9-2372F0812209}" type="presParOf" srcId="{68B38DE3-C635-49CC-8D24-5783EB892662}" destId="{D6C93CA2-C723-4478-AD1A-182DEE5759A7}" srcOrd="1" destOrd="0" presId="urn:microsoft.com/office/officeart/2008/layout/LinedList"/>
    <dgm:cxn modelId="{F76A8468-C4AB-45B5-B6F0-E0E09A90AC9F}" type="presParOf" srcId="{36F09DCB-769A-4A3C-B84C-F555CE027C15}" destId="{A5A5246C-4FFD-4256-BCD2-9EE0758A3F1C}" srcOrd="10" destOrd="0" presId="urn:microsoft.com/office/officeart/2008/layout/LinedList"/>
    <dgm:cxn modelId="{C12BC4FC-4EF2-4A2B-BD5D-EBEB6736FC68}" type="presParOf" srcId="{36F09DCB-769A-4A3C-B84C-F555CE027C15}" destId="{3CAB15D8-2A28-4BB4-A14B-794AFB32983E}" srcOrd="11" destOrd="0" presId="urn:microsoft.com/office/officeart/2008/layout/LinedList"/>
    <dgm:cxn modelId="{BCC640A8-316E-4C6C-A73F-4DD26EF8978D}" type="presParOf" srcId="{3CAB15D8-2A28-4BB4-A14B-794AFB32983E}" destId="{823AA05E-3A14-45E2-9086-932B25C41D27}" srcOrd="0" destOrd="0" presId="urn:microsoft.com/office/officeart/2008/layout/LinedList"/>
    <dgm:cxn modelId="{99A56FAD-B021-45C6-B0DE-06D84B8A09EE}" type="presParOf" srcId="{3CAB15D8-2A28-4BB4-A14B-794AFB32983E}" destId="{76078D91-F3EA-4B34-860A-FFBFC14C1297}" srcOrd="1" destOrd="0" presId="urn:microsoft.com/office/officeart/2008/layout/LinedList"/>
    <dgm:cxn modelId="{F72B0605-992E-45D1-A8CE-922113327500}" type="presParOf" srcId="{36F09DCB-769A-4A3C-B84C-F555CE027C15}" destId="{992BCA67-903D-4991-B7FA-3940BB449A0E}" srcOrd="12" destOrd="0" presId="urn:microsoft.com/office/officeart/2008/layout/LinedList"/>
    <dgm:cxn modelId="{43DBC0E1-B894-41E2-A4A3-1BF295E91033}" type="presParOf" srcId="{36F09DCB-769A-4A3C-B84C-F555CE027C15}" destId="{4010C0FC-31B7-47FF-840F-CE4BA95C4EA0}" srcOrd="13" destOrd="0" presId="urn:microsoft.com/office/officeart/2008/layout/LinedList"/>
    <dgm:cxn modelId="{0BF12AA9-F6D9-464E-9DD9-36CCF4A99358}" type="presParOf" srcId="{4010C0FC-31B7-47FF-840F-CE4BA95C4EA0}" destId="{9F9D41CF-5283-481C-8B3A-FA79B16597CE}" srcOrd="0" destOrd="0" presId="urn:microsoft.com/office/officeart/2008/layout/LinedList"/>
    <dgm:cxn modelId="{177482EC-D461-4C38-959F-486615DAC569}" type="presParOf" srcId="{4010C0FC-31B7-47FF-840F-CE4BA95C4EA0}" destId="{89F94E46-FCEC-4238-9C6D-5809177974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Las actividades complementarias del fondo serán aprobadas por el Consejo de Administración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5E7C9386-28E2-4EED-B620-5B3CE8A27F9D}">
      <dgm:prSet custT="1"/>
      <dgm:spPr/>
      <dgm:t>
        <a:bodyPr/>
        <a:lstStyle/>
        <a:p>
          <a:r>
            <a:rPr lang="es-CR" sz="1600" dirty="0"/>
            <a:t>Los excedentes formarán parte de la reserva de fortalecimiento del Fondo</a:t>
          </a:r>
        </a:p>
      </dgm:t>
    </dgm:pt>
    <dgm:pt modelId="{9C3C1409-E541-4FC2-9D33-B1F8C914325A}" type="parTrans" cxnId="{B550FF2A-B1D6-4BDB-B418-51868A7DC17F}">
      <dgm:prSet/>
      <dgm:spPr/>
      <dgm:t>
        <a:bodyPr/>
        <a:lstStyle/>
        <a:p>
          <a:endParaRPr lang="es-CR" sz="1600"/>
        </a:p>
      </dgm:t>
    </dgm:pt>
    <dgm:pt modelId="{C799A3E1-1D66-4A14-9273-7F4035B0CD24}" type="sibTrans" cxnId="{B550FF2A-B1D6-4BDB-B418-51868A7DC17F}">
      <dgm:prSet/>
      <dgm:spPr/>
      <dgm:t>
        <a:bodyPr/>
        <a:lstStyle/>
        <a:p>
          <a:endParaRPr lang="es-CR" sz="1600"/>
        </a:p>
      </dgm:t>
    </dgm:pt>
    <dgm:pt modelId="{138BF611-E58D-45CF-93D8-D31FD5371479}">
      <dgm:prSet custT="1"/>
      <dgm:spPr/>
      <dgm:t>
        <a:bodyPr/>
        <a:lstStyle/>
        <a:p>
          <a:r>
            <a:rPr lang="es-CR" sz="1600" dirty="0"/>
            <a:t>Las afiliadas podrán ejercer su derecho de retiro en cualquier momento, siempre y cuando no mantengan obligaciones con el Fondo o las cancelen en su totalidad.  </a:t>
          </a:r>
        </a:p>
      </dgm:t>
    </dgm:pt>
    <dgm:pt modelId="{A71DC029-1123-48C8-A769-3456212D7809}" type="parTrans" cxnId="{4220252B-2632-4C9E-ADB6-E71A54974498}">
      <dgm:prSet/>
      <dgm:spPr/>
      <dgm:t>
        <a:bodyPr/>
        <a:lstStyle/>
        <a:p>
          <a:endParaRPr lang="es-CR" sz="1600"/>
        </a:p>
      </dgm:t>
    </dgm:pt>
    <dgm:pt modelId="{A46E43E6-D709-49DB-B640-3954A1481C41}" type="sibTrans" cxnId="{4220252B-2632-4C9E-ADB6-E71A54974498}">
      <dgm:prSet/>
      <dgm:spPr/>
      <dgm:t>
        <a:bodyPr/>
        <a:lstStyle/>
        <a:p>
          <a:endParaRPr lang="es-CR" sz="1600"/>
        </a:p>
      </dgm:t>
    </dgm:pt>
    <dgm:pt modelId="{4AC05CE7-F405-444C-B538-98215CD1FD43}">
      <dgm:prSet custT="1"/>
      <dgm:spPr/>
      <dgm:t>
        <a:bodyPr/>
        <a:lstStyle/>
        <a:p>
          <a:r>
            <a:rPr lang="es-CR" sz="1600" dirty="0"/>
            <a:t>A partir del año 11 el capital será devuelto un año después de presentada la renuncia sin exceder el 10% del capital del Fondo</a:t>
          </a:r>
        </a:p>
      </dgm:t>
    </dgm:pt>
    <dgm:pt modelId="{36B12859-A8EA-4876-AC9E-ABD6A5EE244F}" type="parTrans" cxnId="{8F73364E-1AAA-489C-9A0C-287DF589D2D8}">
      <dgm:prSet/>
      <dgm:spPr/>
      <dgm:t>
        <a:bodyPr/>
        <a:lstStyle/>
        <a:p>
          <a:endParaRPr lang="es-CR" sz="1600"/>
        </a:p>
      </dgm:t>
    </dgm:pt>
    <dgm:pt modelId="{BCB19E27-9020-4096-80D2-EE653128A9EB}" type="sibTrans" cxnId="{8F73364E-1AAA-489C-9A0C-287DF589D2D8}">
      <dgm:prSet/>
      <dgm:spPr/>
      <dgm:t>
        <a:bodyPr/>
        <a:lstStyle/>
        <a:p>
          <a:endParaRPr lang="es-CR" sz="1600"/>
        </a:p>
      </dgm:t>
    </dgm:pt>
    <dgm:pt modelId="{D3BFC2B0-7B8B-4980-B6C2-EE8DF5A582D1}">
      <dgm:prSet custT="1"/>
      <dgm:spPr/>
      <dgm:t>
        <a:bodyPr/>
        <a:lstStyle/>
        <a:p>
          <a:r>
            <a:rPr lang="es-CR" sz="1600" dirty="0"/>
            <a:t>En caso de que la información financiera aportada al Fondo sea dolosamente alterada, la Asamblea tiene la potestad de aplicar la salida forzosa del Fondo y una sanción económica de hasta 25% del capital aportado.</a:t>
          </a:r>
        </a:p>
      </dgm:t>
    </dgm:pt>
    <dgm:pt modelId="{51AC250D-CEC4-4B26-8F71-A70B2D42566E}" type="parTrans" cxnId="{33EA45E1-10E0-4F22-A377-116FE7220DBE}">
      <dgm:prSet/>
      <dgm:spPr/>
      <dgm:t>
        <a:bodyPr/>
        <a:lstStyle/>
        <a:p>
          <a:endParaRPr lang="es-CR" sz="1600"/>
        </a:p>
      </dgm:t>
    </dgm:pt>
    <dgm:pt modelId="{36709C75-B89F-4113-ADFC-88BC546C8439}" type="sibTrans" cxnId="{33EA45E1-10E0-4F22-A377-116FE7220DBE}">
      <dgm:prSet/>
      <dgm:spPr/>
      <dgm:t>
        <a:bodyPr/>
        <a:lstStyle/>
        <a:p>
          <a:endParaRPr lang="es-CR" sz="1600"/>
        </a:p>
      </dgm:t>
    </dgm:pt>
    <dgm:pt modelId="{55D10ED3-9740-46CD-A586-9E6707A883FF}">
      <dgm:prSet custT="1"/>
      <dgm:spPr/>
      <dgm:t>
        <a:bodyPr/>
        <a:lstStyle/>
        <a:p>
          <a:r>
            <a:rPr lang="es-CR" sz="1600" dirty="0"/>
            <a:t>Durante los primeros 10 años de operación el capital será devuelto un año después de presentada la renuncia sin exceder el 5% del capital del Fondo</a:t>
          </a:r>
        </a:p>
      </dgm:t>
    </dgm:pt>
    <dgm:pt modelId="{4042FE5C-7886-4F1C-9C77-8409795F63A3}" type="parTrans" cxnId="{514B401B-35BD-4CA8-B13C-0DB343B6FBFB}">
      <dgm:prSet/>
      <dgm:spPr/>
      <dgm:t>
        <a:bodyPr/>
        <a:lstStyle/>
        <a:p>
          <a:endParaRPr lang="es-CR"/>
        </a:p>
      </dgm:t>
    </dgm:pt>
    <dgm:pt modelId="{C3168217-4F2E-4AB5-8E28-222EE6305ABC}" type="sibTrans" cxnId="{514B401B-35BD-4CA8-B13C-0DB343B6FBFB}">
      <dgm:prSet/>
      <dgm:spPr/>
      <dgm:t>
        <a:bodyPr/>
        <a:lstStyle/>
        <a:p>
          <a:endParaRPr lang="es-CR"/>
        </a:p>
      </dgm:t>
    </dgm:pt>
    <dgm:pt modelId="{7769ADAB-DB06-471D-BA75-AD4142C1B4A2}">
      <dgm:prSet custT="1"/>
      <dgm:spPr/>
      <dgm:t>
        <a:bodyPr/>
        <a:lstStyle/>
        <a:p>
          <a:r>
            <a:rPr lang="es-CR" sz="1600" dirty="0"/>
            <a:t>El esquema de aportación será revisado en el año 5 de operación (2026)</a:t>
          </a:r>
        </a:p>
        <a:p>
          <a:endParaRPr lang="es-CR" sz="1600" dirty="0"/>
        </a:p>
      </dgm:t>
    </dgm:pt>
    <dgm:pt modelId="{7A7C97D5-549E-493F-98C9-5670A9C0E983}" type="parTrans" cxnId="{47E30C67-91DD-42E3-A647-CC5CB4D59E6B}">
      <dgm:prSet/>
      <dgm:spPr/>
      <dgm:t>
        <a:bodyPr/>
        <a:lstStyle/>
        <a:p>
          <a:endParaRPr lang="es-CR"/>
        </a:p>
      </dgm:t>
    </dgm:pt>
    <dgm:pt modelId="{BF4911C2-1DD8-4686-92D7-285E54E62C3B}" type="sibTrans" cxnId="{47E30C67-91DD-42E3-A647-CC5CB4D59E6B}">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custScaleY="88757"/>
      <dgm:spPr/>
    </dgm:pt>
    <dgm:pt modelId="{6375F481-90EE-4C76-BC9B-07F2BE754620}" type="pres">
      <dgm:prSet presAssocID="{72A0BA3D-DE05-4AD4-BC2D-EA11DE787F1B}" presName="vert1" presStyleCnt="0"/>
      <dgm:spPr/>
    </dgm:pt>
    <dgm:pt modelId="{A483DB8B-DBC6-4468-A355-7078B8ED2885}" type="pres">
      <dgm:prSet presAssocID="{5E7C9386-28E2-4EED-B620-5B3CE8A27F9D}" presName="thickLine" presStyleLbl="alignNode1" presStyleIdx="1" presStyleCnt="7"/>
      <dgm:spPr/>
    </dgm:pt>
    <dgm:pt modelId="{A3FD8B66-4FD9-476A-9116-A3A704DEA163}" type="pres">
      <dgm:prSet presAssocID="{5E7C9386-28E2-4EED-B620-5B3CE8A27F9D}" presName="horz1" presStyleCnt="0"/>
      <dgm:spPr/>
    </dgm:pt>
    <dgm:pt modelId="{92D0281D-4DB9-4FCF-B1B0-4097D8C9782F}" type="pres">
      <dgm:prSet presAssocID="{5E7C9386-28E2-4EED-B620-5B3CE8A27F9D}" presName="tx1" presStyleLbl="revTx" presStyleIdx="1" presStyleCnt="7" custScaleY="83579"/>
      <dgm:spPr/>
    </dgm:pt>
    <dgm:pt modelId="{BED6FC13-4736-4958-BADB-356AA976A46E}" type="pres">
      <dgm:prSet presAssocID="{5E7C9386-28E2-4EED-B620-5B3CE8A27F9D}" presName="vert1" presStyleCnt="0"/>
      <dgm:spPr/>
    </dgm:pt>
    <dgm:pt modelId="{0B1A4735-2CFB-42EA-9CE8-C6A865802963}" type="pres">
      <dgm:prSet presAssocID="{138BF611-E58D-45CF-93D8-D31FD5371479}" presName="thickLine" presStyleLbl="alignNode1" presStyleIdx="2" presStyleCnt="7"/>
      <dgm:spPr/>
    </dgm:pt>
    <dgm:pt modelId="{BEF4AD5E-119F-461C-BE47-3AB6EE3662A1}" type="pres">
      <dgm:prSet presAssocID="{138BF611-E58D-45CF-93D8-D31FD5371479}" presName="horz1" presStyleCnt="0"/>
      <dgm:spPr/>
    </dgm:pt>
    <dgm:pt modelId="{8D859387-D836-4C74-AFB7-55A294241654}" type="pres">
      <dgm:prSet presAssocID="{138BF611-E58D-45CF-93D8-D31FD5371479}" presName="tx1" presStyleLbl="revTx" presStyleIdx="2" presStyleCnt="7" custScaleY="98368"/>
      <dgm:spPr/>
    </dgm:pt>
    <dgm:pt modelId="{71ABC889-22C0-4C8D-ABF2-7F73DE11D919}" type="pres">
      <dgm:prSet presAssocID="{138BF611-E58D-45CF-93D8-D31FD5371479}" presName="vert1" presStyleCnt="0"/>
      <dgm:spPr/>
    </dgm:pt>
    <dgm:pt modelId="{4C29FE14-F37D-4883-AB06-EA8805A70027}" type="pres">
      <dgm:prSet presAssocID="{55D10ED3-9740-46CD-A586-9E6707A883FF}" presName="thickLine" presStyleLbl="alignNode1" presStyleIdx="3" presStyleCnt="7"/>
      <dgm:spPr/>
    </dgm:pt>
    <dgm:pt modelId="{7A840DE2-BE0C-492B-93CB-AB832BAF5418}" type="pres">
      <dgm:prSet presAssocID="{55D10ED3-9740-46CD-A586-9E6707A883FF}" presName="horz1" presStyleCnt="0"/>
      <dgm:spPr/>
    </dgm:pt>
    <dgm:pt modelId="{D6594150-EE66-40F0-BEDF-E345973776F5}" type="pres">
      <dgm:prSet presAssocID="{55D10ED3-9740-46CD-A586-9E6707A883FF}" presName="tx1" presStyleLbl="revTx" presStyleIdx="3" presStyleCnt="7" custScaleY="94502"/>
      <dgm:spPr/>
    </dgm:pt>
    <dgm:pt modelId="{90ED6F56-7239-4E71-801A-2BF7EFB148BE}" type="pres">
      <dgm:prSet presAssocID="{55D10ED3-9740-46CD-A586-9E6707A883FF}" presName="vert1" presStyleCnt="0"/>
      <dgm:spPr/>
    </dgm:pt>
    <dgm:pt modelId="{E941DC67-59AA-4582-824D-844EC1084A23}" type="pres">
      <dgm:prSet presAssocID="{4AC05CE7-F405-444C-B538-98215CD1FD43}" presName="thickLine" presStyleLbl="alignNode1" presStyleIdx="4" presStyleCnt="7"/>
      <dgm:spPr/>
    </dgm:pt>
    <dgm:pt modelId="{917DBA8D-0612-4A31-BA90-F7E6CDF0CF0B}" type="pres">
      <dgm:prSet presAssocID="{4AC05CE7-F405-444C-B538-98215CD1FD43}" presName="horz1" presStyleCnt="0"/>
      <dgm:spPr/>
    </dgm:pt>
    <dgm:pt modelId="{6A458754-95E9-4291-8D35-115C8909B6C2}" type="pres">
      <dgm:prSet presAssocID="{4AC05CE7-F405-444C-B538-98215CD1FD43}" presName="tx1" presStyleLbl="revTx" presStyleIdx="4" presStyleCnt="7" custScaleY="79331"/>
      <dgm:spPr/>
    </dgm:pt>
    <dgm:pt modelId="{BD80EB51-54F8-4640-8B3B-FC5F4E19B4F7}" type="pres">
      <dgm:prSet presAssocID="{4AC05CE7-F405-444C-B538-98215CD1FD43}" presName="vert1" presStyleCnt="0"/>
      <dgm:spPr/>
    </dgm:pt>
    <dgm:pt modelId="{82531E05-0AE5-4660-8F94-44F9DF4F8DE4}" type="pres">
      <dgm:prSet presAssocID="{D3BFC2B0-7B8B-4980-B6C2-EE8DF5A582D1}" presName="thickLine" presStyleLbl="alignNode1" presStyleIdx="5" presStyleCnt="7"/>
      <dgm:spPr/>
    </dgm:pt>
    <dgm:pt modelId="{4B6D0E8C-C3D4-4FFD-872E-A1A5F5688D96}" type="pres">
      <dgm:prSet presAssocID="{D3BFC2B0-7B8B-4980-B6C2-EE8DF5A582D1}" presName="horz1" presStyleCnt="0"/>
      <dgm:spPr/>
    </dgm:pt>
    <dgm:pt modelId="{F96A5508-B21F-42CC-81DA-6E0E35FFDE38}" type="pres">
      <dgm:prSet presAssocID="{D3BFC2B0-7B8B-4980-B6C2-EE8DF5A582D1}" presName="tx1" presStyleLbl="revTx" presStyleIdx="5" presStyleCnt="7" custScaleY="113429"/>
      <dgm:spPr/>
    </dgm:pt>
    <dgm:pt modelId="{FC99F1F8-9E99-40E4-B9C7-9779C07D3EE0}" type="pres">
      <dgm:prSet presAssocID="{D3BFC2B0-7B8B-4980-B6C2-EE8DF5A582D1}" presName="vert1" presStyleCnt="0"/>
      <dgm:spPr/>
    </dgm:pt>
    <dgm:pt modelId="{9228462D-2526-405A-82A7-307B1FF38837}" type="pres">
      <dgm:prSet presAssocID="{7769ADAB-DB06-471D-BA75-AD4142C1B4A2}" presName="thickLine" presStyleLbl="alignNode1" presStyleIdx="6" presStyleCnt="7"/>
      <dgm:spPr/>
    </dgm:pt>
    <dgm:pt modelId="{68C8104E-8239-4305-98AD-11220E8372A2}" type="pres">
      <dgm:prSet presAssocID="{7769ADAB-DB06-471D-BA75-AD4142C1B4A2}" presName="horz1" presStyleCnt="0"/>
      <dgm:spPr/>
    </dgm:pt>
    <dgm:pt modelId="{66B9E41A-0AB5-488B-B003-DC8672BC905D}" type="pres">
      <dgm:prSet presAssocID="{7769ADAB-DB06-471D-BA75-AD4142C1B4A2}" presName="tx1" presStyleLbl="revTx" presStyleIdx="6" presStyleCnt="7" custScaleY="59152"/>
      <dgm:spPr/>
    </dgm:pt>
    <dgm:pt modelId="{40961C58-0FC4-4E19-938E-622607BBF25B}" type="pres">
      <dgm:prSet presAssocID="{7769ADAB-DB06-471D-BA75-AD4142C1B4A2}" presName="vert1" presStyleCnt="0"/>
      <dgm:spPr/>
    </dgm:pt>
  </dgm:ptLst>
  <dgm:cxnLst>
    <dgm:cxn modelId="{ACB8E609-EA29-42F0-8FDD-71C69A9AE2B2}" type="presOf" srcId="{55D10ED3-9740-46CD-A586-9E6707A883FF}" destId="{D6594150-EE66-40F0-BEDF-E345973776F5}" srcOrd="0" destOrd="0" presId="urn:microsoft.com/office/officeart/2008/layout/LinedList"/>
    <dgm:cxn modelId="{514B401B-35BD-4CA8-B13C-0DB343B6FBFB}" srcId="{2D381227-A008-4DA5-B76E-63D15E771D49}" destId="{55D10ED3-9740-46CD-A586-9E6707A883FF}" srcOrd="3" destOrd="0" parTransId="{4042FE5C-7886-4F1C-9C77-8409795F63A3}" sibTransId="{C3168217-4F2E-4AB5-8E28-222EE6305ABC}"/>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B550FF2A-B1D6-4BDB-B418-51868A7DC17F}" srcId="{2D381227-A008-4DA5-B76E-63D15E771D49}" destId="{5E7C9386-28E2-4EED-B620-5B3CE8A27F9D}" srcOrd="1" destOrd="0" parTransId="{9C3C1409-E541-4FC2-9D33-B1F8C914325A}" sibTransId="{C799A3E1-1D66-4A14-9273-7F4035B0CD24}"/>
    <dgm:cxn modelId="{4220252B-2632-4C9E-ADB6-E71A54974498}" srcId="{2D381227-A008-4DA5-B76E-63D15E771D49}" destId="{138BF611-E58D-45CF-93D8-D31FD5371479}" srcOrd="2" destOrd="0" parTransId="{A71DC029-1123-48C8-A769-3456212D7809}" sibTransId="{A46E43E6-D709-49DB-B640-3954A1481C41}"/>
    <dgm:cxn modelId="{74F9CE2C-10EE-4024-9936-DE6B9B7881DF}" type="presOf" srcId="{5E7C9386-28E2-4EED-B620-5B3CE8A27F9D}" destId="{92D0281D-4DB9-4FCF-B1B0-4097D8C9782F}" srcOrd="0" destOrd="0" presId="urn:microsoft.com/office/officeart/2008/layout/LinedList"/>
    <dgm:cxn modelId="{EF536A39-2BBB-4AB8-8EA0-BE88E328BF92}" type="presOf" srcId="{D3BFC2B0-7B8B-4980-B6C2-EE8DF5A582D1}" destId="{F96A5508-B21F-42CC-81DA-6E0E35FFDE38}" srcOrd="0" destOrd="0" presId="urn:microsoft.com/office/officeart/2008/layout/LinedList"/>
    <dgm:cxn modelId="{47E30C67-91DD-42E3-A647-CC5CB4D59E6B}" srcId="{2D381227-A008-4DA5-B76E-63D15E771D49}" destId="{7769ADAB-DB06-471D-BA75-AD4142C1B4A2}" srcOrd="6" destOrd="0" parTransId="{7A7C97D5-549E-493F-98C9-5670A9C0E983}" sibTransId="{BF4911C2-1DD8-4686-92D7-285E54E62C3B}"/>
    <dgm:cxn modelId="{8F73364E-1AAA-489C-9A0C-287DF589D2D8}" srcId="{2D381227-A008-4DA5-B76E-63D15E771D49}" destId="{4AC05CE7-F405-444C-B538-98215CD1FD43}" srcOrd="4" destOrd="0" parTransId="{36B12859-A8EA-4876-AC9E-ABD6A5EE244F}" sibTransId="{BCB19E27-9020-4096-80D2-EE653128A9EB}"/>
    <dgm:cxn modelId="{13BC488A-481A-4CD7-B1F1-76201E3FF3F5}" type="presOf" srcId="{7769ADAB-DB06-471D-BA75-AD4142C1B4A2}" destId="{66B9E41A-0AB5-488B-B003-DC8672BC905D}" srcOrd="0" destOrd="0" presId="urn:microsoft.com/office/officeart/2008/layout/LinedList"/>
    <dgm:cxn modelId="{61D626AF-C61A-47D6-9C01-3FD832B93F75}" type="presOf" srcId="{138BF611-E58D-45CF-93D8-D31FD5371479}" destId="{8D859387-D836-4C74-AFB7-55A294241654}" srcOrd="0" destOrd="0" presId="urn:microsoft.com/office/officeart/2008/layout/LinedList"/>
    <dgm:cxn modelId="{1ADBDBB3-19FB-4231-AEB4-F0C13B73D9EA}" type="presOf" srcId="{4AC05CE7-F405-444C-B538-98215CD1FD43}" destId="{6A458754-95E9-4291-8D35-115C8909B6C2}"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33EA45E1-10E0-4F22-A377-116FE7220DBE}" srcId="{2D381227-A008-4DA5-B76E-63D15E771D49}" destId="{D3BFC2B0-7B8B-4980-B6C2-EE8DF5A582D1}" srcOrd="5" destOrd="0" parTransId="{51AC250D-CEC4-4B26-8F71-A70B2D42566E}" sibTransId="{36709C75-B89F-4113-ADFC-88BC546C8439}"/>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DC1108AE-9F97-4E19-BE72-515749002497}" type="presParOf" srcId="{36F09DCB-769A-4A3C-B84C-F555CE027C15}" destId="{A483DB8B-DBC6-4468-A355-7078B8ED2885}" srcOrd="2" destOrd="0" presId="urn:microsoft.com/office/officeart/2008/layout/LinedList"/>
    <dgm:cxn modelId="{5590452E-B88E-42F1-A510-5A4884770870}" type="presParOf" srcId="{36F09DCB-769A-4A3C-B84C-F555CE027C15}" destId="{A3FD8B66-4FD9-476A-9116-A3A704DEA163}" srcOrd="3" destOrd="0" presId="urn:microsoft.com/office/officeart/2008/layout/LinedList"/>
    <dgm:cxn modelId="{55F45CA1-01AD-4088-A925-C4C821515211}" type="presParOf" srcId="{A3FD8B66-4FD9-476A-9116-A3A704DEA163}" destId="{92D0281D-4DB9-4FCF-B1B0-4097D8C9782F}" srcOrd="0" destOrd="0" presId="urn:microsoft.com/office/officeart/2008/layout/LinedList"/>
    <dgm:cxn modelId="{EAB8B4BC-9471-4C48-A515-EC241C3AB2B1}" type="presParOf" srcId="{A3FD8B66-4FD9-476A-9116-A3A704DEA163}" destId="{BED6FC13-4736-4958-BADB-356AA976A46E}" srcOrd="1" destOrd="0" presId="urn:microsoft.com/office/officeart/2008/layout/LinedList"/>
    <dgm:cxn modelId="{7FC9BAA4-7618-4332-BD5E-CED11353A88A}" type="presParOf" srcId="{36F09DCB-769A-4A3C-B84C-F555CE027C15}" destId="{0B1A4735-2CFB-42EA-9CE8-C6A865802963}" srcOrd="4" destOrd="0" presId="urn:microsoft.com/office/officeart/2008/layout/LinedList"/>
    <dgm:cxn modelId="{D69A7F94-4BD7-47C3-B834-AF3D402609DC}" type="presParOf" srcId="{36F09DCB-769A-4A3C-B84C-F555CE027C15}" destId="{BEF4AD5E-119F-461C-BE47-3AB6EE3662A1}" srcOrd="5" destOrd="0" presId="urn:microsoft.com/office/officeart/2008/layout/LinedList"/>
    <dgm:cxn modelId="{BDD6BD19-DD7C-4D31-AEBE-DD84FE173AC7}" type="presParOf" srcId="{BEF4AD5E-119F-461C-BE47-3AB6EE3662A1}" destId="{8D859387-D836-4C74-AFB7-55A294241654}" srcOrd="0" destOrd="0" presId="urn:microsoft.com/office/officeart/2008/layout/LinedList"/>
    <dgm:cxn modelId="{F30DCD6E-639F-4F04-97C7-0BE53A8A560C}" type="presParOf" srcId="{BEF4AD5E-119F-461C-BE47-3AB6EE3662A1}" destId="{71ABC889-22C0-4C8D-ABF2-7F73DE11D919}" srcOrd="1" destOrd="0" presId="urn:microsoft.com/office/officeart/2008/layout/LinedList"/>
    <dgm:cxn modelId="{8458928E-23D9-4B86-86F7-2F6D1ED24E28}" type="presParOf" srcId="{36F09DCB-769A-4A3C-B84C-F555CE027C15}" destId="{4C29FE14-F37D-4883-AB06-EA8805A70027}" srcOrd="6" destOrd="0" presId="urn:microsoft.com/office/officeart/2008/layout/LinedList"/>
    <dgm:cxn modelId="{4DA0119F-CCD2-480C-9058-685B98AAEA95}" type="presParOf" srcId="{36F09DCB-769A-4A3C-B84C-F555CE027C15}" destId="{7A840DE2-BE0C-492B-93CB-AB832BAF5418}" srcOrd="7" destOrd="0" presId="urn:microsoft.com/office/officeart/2008/layout/LinedList"/>
    <dgm:cxn modelId="{A1ABA2F0-9029-4F67-A745-AEA3610996C9}" type="presParOf" srcId="{7A840DE2-BE0C-492B-93CB-AB832BAF5418}" destId="{D6594150-EE66-40F0-BEDF-E345973776F5}" srcOrd="0" destOrd="0" presId="urn:microsoft.com/office/officeart/2008/layout/LinedList"/>
    <dgm:cxn modelId="{D8F4FFDC-9712-4AC0-8682-410B109F8E7C}" type="presParOf" srcId="{7A840DE2-BE0C-492B-93CB-AB832BAF5418}" destId="{90ED6F56-7239-4E71-801A-2BF7EFB148BE}" srcOrd="1" destOrd="0" presId="urn:microsoft.com/office/officeart/2008/layout/LinedList"/>
    <dgm:cxn modelId="{34A0CFE3-EE7E-41A6-B51A-F67049DA7D3A}" type="presParOf" srcId="{36F09DCB-769A-4A3C-B84C-F555CE027C15}" destId="{E941DC67-59AA-4582-824D-844EC1084A23}" srcOrd="8" destOrd="0" presId="urn:microsoft.com/office/officeart/2008/layout/LinedList"/>
    <dgm:cxn modelId="{AD66B378-8A02-4034-AA24-544AF7FEBD2A}" type="presParOf" srcId="{36F09DCB-769A-4A3C-B84C-F555CE027C15}" destId="{917DBA8D-0612-4A31-BA90-F7E6CDF0CF0B}" srcOrd="9" destOrd="0" presId="urn:microsoft.com/office/officeart/2008/layout/LinedList"/>
    <dgm:cxn modelId="{A6EA2AB8-A99F-4D84-9A31-E88AAA3C0503}" type="presParOf" srcId="{917DBA8D-0612-4A31-BA90-F7E6CDF0CF0B}" destId="{6A458754-95E9-4291-8D35-115C8909B6C2}" srcOrd="0" destOrd="0" presId="urn:microsoft.com/office/officeart/2008/layout/LinedList"/>
    <dgm:cxn modelId="{4DB9CF69-A87F-4DF3-BB95-70A1EE94B8E9}" type="presParOf" srcId="{917DBA8D-0612-4A31-BA90-F7E6CDF0CF0B}" destId="{BD80EB51-54F8-4640-8B3B-FC5F4E19B4F7}" srcOrd="1" destOrd="0" presId="urn:microsoft.com/office/officeart/2008/layout/LinedList"/>
    <dgm:cxn modelId="{43041993-9DB9-4D59-868A-7D247B39A9C6}" type="presParOf" srcId="{36F09DCB-769A-4A3C-B84C-F555CE027C15}" destId="{82531E05-0AE5-4660-8F94-44F9DF4F8DE4}" srcOrd="10" destOrd="0" presId="urn:microsoft.com/office/officeart/2008/layout/LinedList"/>
    <dgm:cxn modelId="{8D5BD150-4DF6-42BB-9680-DC8B64AAB354}" type="presParOf" srcId="{36F09DCB-769A-4A3C-B84C-F555CE027C15}" destId="{4B6D0E8C-C3D4-4FFD-872E-A1A5F5688D96}" srcOrd="11" destOrd="0" presId="urn:microsoft.com/office/officeart/2008/layout/LinedList"/>
    <dgm:cxn modelId="{7C0CEDF5-8C16-4F24-8AF6-6E913BD0D34E}" type="presParOf" srcId="{4B6D0E8C-C3D4-4FFD-872E-A1A5F5688D96}" destId="{F96A5508-B21F-42CC-81DA-6E0E35FFDE38}" srcOrd="0" destOrd="0" presId="urn:microsoft.com/office/officeart/2008/layout/LinedList"/>
    <dgm:cxn modelId="{9DDB6138-4591-4745-B322-C3EBB82C4B5E}" type="presParOf" srcId="{4B6D0E8C-C3D4-4FFD-872E-A1A5F5688D96}" destId="{FC99F1F8-9E99-40E4-B9C7-9779C07D3EE0}" srcOrd="1" destOrd="0" presId="urn:microsoft.com/office/officeart/2008/layout/LinedList"/>
    <dgm:cxn modelId="{53E8D458-1EFF-4D47-9D4A-459BF4312FEB}" type="presParOf" srcId="{36F09DCB-769A-4A3C-B84C-F555CE027C15}" destId="{9228462D-2526-405A-82A7-307B1FF38837}" srcOrd="12" destOrd="0" presId="urn:microsoft.com/office/officeart/2008/layout/LinedList"/>
    <dgm:cxn modelId="{2BF6F1CF-F859-4723-9A9D-610EAA805341}" type="presParOf" srcId="{36F09DCB-769A-4A3C-B84C-F555CE027C15}" destId="{68C8104E-8239-4305-98AD-11220E8372A2}" srcOrd="13" destOrd="0" presId="urn:microsoft.com/office/officeart/2008/layout/LinedList"/>
    <dgm:cxn modelId="{A6FD97C3-C0FC-4A45-894E-418384A8333D}" type="presParOf" srcId="{68C8104E-8239-4305-98AD-11220E8372A2}" destId="{66B9E41A-0AB5-488B-B003-DC8672BC905D}" srcOrd="0" destOrd="0" presId="urn:microsoft.com/office/officeart/2008/layout/LinedList"/>
    <dgm:cxn modelId="{A908E194-171A-45DD-BB3C-0F3E06012C92}" type="presParOf" srcId="{68C8104E-8239-4305-98AD-11220E8372A2}" destId="{40961C58-0FC4-4E19-938E-622607BBF2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8E11-C661-4936-889E-0F52EEE5D509}">
      <dsp:nvSpPr>
        <dsp:cNvPr id="0" name=""/>
        <dsp:cNvSpPr/>
      </dsp:nvSpPr>
      <dsp:spPr>
        <a:xfrm>
          <a:off x="0" y="2772"/>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461C6-B8DF-40A9-8987-CE3631CAC853}">
      <dsp:nvSpPr>
        <dsp:cNvPr id="0" name=""/>
        <dsp:cNvSpPr/>
      </dsp:nvSpPr>
      <dsp:spPr>
        <a:xfrm>
          <a:off x="0" y="2772"/>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kern="1200"/>
        </a:p>
      </dsp:txBody>
      <dsp:txXfrm>
        <a:off x="0" y="2772"/>
        <a:ext cx="5039319" cy="1890747"/>
      </dsp:txXfrm>
    </dsp:sp>
    <dsp:sp modelId="{F3335D48-F1AE-4B09-8432-ED47D10E5860}">
      <dsp:nvSpPr>
        <dsp:cNvPr id="0" name=""/>
        <dsp:cNvSpPr/>
      </dsp:nvSpPr>
      <dsp:spPr>
        <a:xfrm>
          <a:off x="0" y="1893519"/>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898-FF70-4F82-B212-1C8A16C67D04}">
      <dsp:nvSpPr>
        <dsp:cNvPr id="0" name=""/>
        <dsp:cNvSpPr/>
      </dsp:nvSpPr>
      <dsp:spPr>
        <a:xfrm>
          <a:off x="0" y="1893519"/>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 RSF es parte importante de la arquitectura del sistema financiero de un país que requiere,  además,  un  ordenamiento  jurídico  transparente,  instituciones  de  supervisión  y  control efectivas,  un  entorno  macroeconómico  adecuado  y seguro, además de sólidas  instituciones  financieras. </a:t>
          </a:r>
          <a:endParaRPr lang="en-US" sz="1600" kern="1200" dirty="0"/>
        </a:p>
      </dsp:txBody>
      <dsp:txXfrm>
        <a:off x="0" y="1893519"/>
        <a:ext cx="5039319" cy="1890747"/>
      </dsp:txXfrm>
    </dsp:sp>
    <dsp:sp modelId="{722E296F-9864-458B-B637-337026D16331}">
      <dsp:nvSpPr>
        <dsp:cNvPr id="0" name=""/>
        <dsp:cNvSpPr/>
      </dsp:nvSpPr>
      <dsp:spPr>
        <a:xfrm>
          <a:off x="0" y="3784266"/>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BC01-F235-472D-9CBC-A3DEB23E7F4D}">
      <dsp:nvSpPr>
        <dsp:cNvPr id="0" name=""/>
        <dsp:cNvSpPr/>
      </dsp:nvSpPr>
      <dsp:spPr>
        <a:xfrm>
          <a:off x="0" y="3784266"/>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Para  contar  con  un  sistema  financiero  estable  y  eficiente  que  sea  un  instrumento  para  el desarrollo  económico  y  social de un país,  estas  partes  deben  cumplir  altos  estándares  de  calidad  e interactuar armoniosamente. </a:t>
          </a:r>
          <a:endParaRPr lang="en-US" sz="1600" kern="1200" dirty="0"/>
        </a:p>
      </dsp:txBody>
      <dsp:txXfrm>
        <a:off x="0" y="3784266"/>
        <a:ext cx="5039319" cy="18907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218"/>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231660" y="172434"/>
          <a:ext cx="628522" cy="60488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1091843" y="2218"/>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kern="1200" dirty="0"/>
            <a:t>Acceso a </a:t>
          </a:r>
          <a:r>
            <a:rPr lang="es-CR" sz="1600" b="1" kern="1200" dirty="0"/>
            <a:t>líneas de apoyo ágiles </a:t>
          </a:r>
          <a:r>
            <a:rPr lang="es-CR" sz="1600" kern="1200" dirty="0"/>
            <a:t>para atender problemas de liquidez, contingencias o implementar nuevos proyectos </a:t>
          </a:r>
          <a:r>
            <a:rPr lang="es-CR" sz="1600" b="1" kern="1200" dirty="0"/>
            <a:t>a un menor costo</a:t>
          </a:r>
          <a:endParaRPr lang="en-US" sz="1600" b="1" kern="1200" dirty="0"/>
        </a:p>
      </dsp:txBody>
      <dsp:txXfrm>
        <a:off x="1091843" y="2218"/>
        <a:ext cx="5211121" cy="945319"/>
      </dsp:txXfrm>
    </dsp:sp>
    <dsp:sp modelId="{4315D444-BCC3-425F-AC8F-A3D20449A81A}">
      <dsp:nvSpPr>
        <dsp:cNvPr id="0" name=""/>
        <dsp:cNvSpPr/>
      </dsp:nvSpPr>
      <dsp:spPr>
        <a:xfrm>
          <a:off x="0" y="1183867"/>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2EC33-8E4F-40DB-8D6D-E948698D98B8}">
      <dsp:nvSpPr>
        <dsp:cNvPr id="0" name=""/>
        <dsp:cNvSpPr/>
      </dsp:nvSpPr>
      <dsp:spPr>
        <a:xfrm>
          <a:off x="222699" y="1377656"/>
          <a:ext cx="646444" cy="55773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D6702-115C-407A-AF1D-1347CF509509}">
      <dsp:nvSpPr>
        <dsp:cNvPr id="0" name=""/>
        <dsp:cNvSpPr/>
      </dsp:nvSpPr>
      <dsp:spPr>
        <a:xfrm>
          <a:off x="1091843" y="1183867"/>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Mejorar el margen de intermediación </a:t>
          </a:r>
          <a:r>
            <a:rPr lang="es-CR" sz="1600" b="0" kern="1200" dirty="0"/>
            <a:t>brindando un mecanismo adicional de respaldo a los ahorrantes  y generando economías de escala</a:t>
          </a:r>
          <a:endParaRPr lang="en-US" sz="1600" b="0" kern="1200" dirty="0"/>
        </a:p>
      </dsp:txBody>
      <dsp:txXfrm>
        <a:off x="1091843" y="1183867"/>
        <a:ext cx="5211121" cy="945319"/>
      </dsp:txXfrm>
    </dsp:sp>
    <dsp:sp modelId="{37652731-95EC-46B4-94A2-2D3611769D77}">
      <dsp:nvSpPr>
        <dsp:cNvPr id="0" name=""/>
        <dsp:cNvSpPr/>
      </dsp:nvSpPr>
      <dsp:spPr>
        <a:xfrm>
          <a:off x="0" y="2365516"/>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BE454-929D-42EE-94F2-31BC58C52E9F}">
      <dsp:nvSpPr>
        <dsp:cNvPr id="0" name=""/>
        <dsp:cNvSpPr/>
      </dsp:nvSpPr>
      <dsp:spPr>
        <a:xfrm>
          <a:off x="285959" y="2578212"/>
          <a:ext cx="519925" cy="51992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2AFD3-DA91-42EE-9597-AAE49F345C2F}">
      <dsp:nvSpPr>
        <dsp:cNvPr id="0" name=""/>
        <dsp:cNvSpPr/>
      </dsp:nvSpPr>
      <dsp:spPr>
        <a:xfrm>
          <a:off x="1091843" y="2365516"/>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Mecanismo periódico de análisis de riesgos externo y experto</a:t>
          </a:r>
          <a:r>
            <a:rPr lang="es-CR" sz="1600" kern="1200" dirty="0"/>
            <a:t> que facilite la gestión interna de la entidad en la toma de decisiones y la buena gobernanza</a:t>
          </a:r>
          <a:endParaRPr lang="en-US" sz="1600" kern="1200" dirty="0"/>
        </a:p>
      </dsp:txBody>
      <dsp:txXfrm>
        <a:off x="1091843" y="2365516"/>
        <a:ext cx="5211121" cy="945319"/>
      </dsp:txXfrm>
    </dsp:sp>
    <dsp:sp modelId="{DEA94498-84BF-41D4-A437-95B59D18E860}">
      <dsp:nvSpPr>
        <dsp:cNvPr id="0" name=""/>
        <dsp:cNvSpPr/>
      </dsp:nvSpPr>
      <dsp:spPr>
        <a:xfrm>
          <a:off x="0" y="3547164"/>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BB92-C22B-422F-A52B-C0226E849F8A}">
      <dsp:nvSpPr>
        <dsp:cNvPr id="0" name=""/>
        <dsp:cNvSpPr/>
      </dsp:nvSpPr>
      <dsp:spPr>
        <a:xfrm>
          <a:off x="232968" y="3697257"/>
          <a:ext cx="625907" cy="6451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B4360-FBE6-47C8-A8E4-AC4FFADA4CF8}">
      <dsp:nvSpPr>
        <dsp:cNvPr id="0" name=""/>
        <dsp:cNvSpPr/>
      </dsp:nvSpPr>
      <dsp:spPr>
        <a:xfrm>
          <a:off x="1091843" y="3547164"/>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a:t>Mitigador</a:t>
          </a:r>
          <a:r>
            <a:rPr lang="es-CR" sz="1600" kern="1200"/>
            <a:t> para </a:t>
          </a:r>
          <a:r>
            <a:rPr lang="es-CR" sz="1600" b="1" kern="1200"/>
            <a:t>contagio cooperativo </a:t>
          </a:r>
          <a:r>
            <a:rPr lang="es-CR" sz="1600" kern="1200"/>
            <a:t>y el </a:t>
          </a:r>
          <a:r>
            <a:rPr lang="es-CR" sz="1600" b="1" kern="1200"/>
            <a:t>riesgo reputacional</a:t>
          </a:r>
          <a:endParaRPr lang="en-US" sz="1600" b="1" kern="1200"/>
        </a:p>
      </dsp:txBody>
      <dsp:txXfrm>
        <a:off x="1091843" y="3547164"/>
        <a:ext cx="5211121" cy="945319"/>
      </dsp:txXfrm>
    </dsp:sp>
    <dsp:sp modelId="{414DF291-7195-4723-97F5-8035BC01F928}">
      <dsp:nvSpPr>
        <dsp:cNvPr id="0" name=""/>
        <dsp:cNvSpPr/>
      </dsp:nvSpPr>
      <dsp:spPr>
        <a:xfrm>
          <a:off x="0" y="4728813"/>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81C70-C811-4B8E-A33B-536AB35B4DEB}">
      <dsp:nvSpPr>
        <dsp:cNvPr id="0" name=""/>
        <dsp:cNvSpPr/>
      </dsp:nvSpPr>
      <dsp:spPr>
        <a:xfrm>
          <a:off x="174918" y="4845100"/>
          <a:ext cx="742006" cy="712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C589F-7ED5-4769-85B8-BC193348D45B}">
      <dsp:nvSpPr>
        <dsp:cNvPr id="0" name=""/>
        <dsp:cNvSpPr/>
      </dsp:nvSpPr>
      <dsp:spPr>
        <a:xfrm>
          <a:off x="1091843" y="4728813"/>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a:t>Elemento indispensable para enfrentar </a:t>
          </a:r>
          <a:r>
            <a:rPr lang="en-US" sz="1600" b="1" kern="1200"/>
            <a:t>crisis locales y/o mundiales</a:t>
          </a:r>
          <a:r>
            <a:rPr lang="en-US" sz="1600" b="0" kern="1200"/>
            <a:t> como la que estamos viviendo</a:t>
          </a:r>
        </a:p>
      </dsp:txBody>
      <dsp:txXfrm>
        <a:off x="1091843" y="4728813"/>
        <a:ext cx="5211121" cy="945319"/>
      </dsp:txXfrm>
    </dsp:sp>
    <dsp:sp modelId="{9FE7ECC2-BE94-4A0B-ADD0-14BB43DE8BFC}">
      <dsp:nvSpPr>
        <dsp:cNvPr id="0" name=""/>
        <dsp:cNvSpPr/>
      </dsp:nvSpPr>
      <dsp:spPr>
        <a:xfrm>
          <a:off x="0" y="5910462"/>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A7634-D6FE-4A67-9239-65A643490375}">
      <dsp:nvSpPr>
        <dsp:cNvPr id="0" name=""/>
        <dsp:cNvSpPr/>
      </dsp:nvSpPr>
      <dsp:spPr>
        <a:xfrm>
          <a:off x="222699" y="6076267"/>
          <a:ext cx="646444" cy="613709"/>
        </a:xfrm>
        <a:prstGeom prst="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AFC3B-4573-4720-9124-509C9045560B}">
      <dsp:nvSpPr>
        <dsp:cNvPr id="0" name=""/>
        <dsp:cNvSpPr/>
      </dsp:nvSpPr>
      <dsp:spPr>
        <a:xfrm>
          <a:off x="1091843" y="5910462"/>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Contar</a:t>
          </a:r>
          <a:r>
            <a:rPr lang="en-US" sz="1600" b="0" kern="1200" dirty="0"/>
            <a:t> con </a:t>
          </a:r>
          <a:r>
            <a:rPr lang="en-US" sz="1600" b="1" kern="1200" dirty="0" err="1"/>
            <a:t>Apoyo</a:t>
          </a:r>
          <a:r>
            <a:rPr lang="en-US" sz="1600" b="1" kern="1200" dirty="0"/>
            <a:t> Técnico </a:t>
          </a:r>
          <a:r>
            <a:rPr lang="en-US" sz="1600" b="0" kern="1200" dirty="0" err="1"/>
            <a:t>en</a:t>
          </a:r>
          <a:r>
            <a:rPr lang="en-US" sz="1600" b="0" kern="1200" dirty="0"/>
            <a:t> </a:t>
          </a:r>
          <a:r>
            <a:rPr lang="en-US" sz="1600" b="0" kern="1200" dirty="0" err="1"/>
            <a:t>procesos</a:t>
          </a:r>
          <a:r>
            <a:rPr lang="en-US" sz="1600" b="0" kern="1200" dirty="0"/>
            <a:t> de </a:t>
          </a:r>
          <a:r>
            <a:rPr lang="en-US" sz="1600" b="0" kern="1200" dirty="0" err="1"/>
            <a:t>adquisición</a:t>
          </a:r>
          <a:r>
            <a:rPr lang="en-US" sz="1600" b="0" kern="1200" dirty="0"/>
            <a:t> o </a:t>
          </a:r>
          <a:r>
            <a:rPr lang="en-US" sz="1600" b="0" kern="1200" dirty="0" err="1"/>
            <a:t>fusión</a:t>
          </a:r>
          <a:r>
            <a:rPr lang="en-US" sz="1600" b="0" kern="1200" dirty="0"/>
            <a:t>, </a:t>
          </a:r>
          <a:r>
            <a:rPr lang="en-US" sz="1600" b="0" kern="1200" dirty="0" err="1"/>
            <a:t>emisión</a:t>
          </a:r>
          <a:r>
            <a:rPr lang="en-US" sz="1600" b="0" kern="1200" dirty="0"/>
            <a:t> y/o </a:t>
          </a:r>
          <a:r>
            <a:rPr lang="en-US" sz="1600" b="0" kern="1200" dirty="0" err="1"/>
            <a:t>estructuración</a:t>
          </a:r>
          <a:r>
            <a:rPr lang="en-US" sz="1600" b="0" kern="1200" dirty="0"/>
            <a:t> de </a:t>
          </a:r>
          <a:r>
            <a:rPr lang="en-US" sz="1600" b="0" kern="1200" dirty="0" err="1"/>
            <a:t>deuda</a:t>
          </a:r>
          <a:endParaRPr lang="en-US" sz="1600" b="0" kern="1200" dirty="0"/>
        </a:p>
      </dsp:txBody>
      <dsp:txXfrm>
        <a:off x="1091843" y="5910462"/>
        <a:ext cx="5211121" cy="9453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3040-3744-4A74-BBB5-7AC05BEA1F22}">
      <dsp:nvSpPr>
        <dsp:cNvPr id="0" name=""/>
        <dsp:cNvSpPr/>
      </dsp:nvSpPr>
      <dsp:spPr>
        <a:xfrm>
          <a:off x="0" y="450299"/>
          <a:ext cx="816823" cy="797799"/>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51D05D9-7BD2-4B35-9496-6E0D7F5ED7CB}">
      <dsp:nvSpPr>
        <dsp:cNvPr id="0" name=""/>
        <dsp:cNvSpPr/>
      </dsp:nvSpPr>
      <dsp:spPr>
        <a:xfrm>
          <a:off x="150160" y="880569"/>
          <a:ext cx="77612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 </a:t>
          </a:r>
        </a:p>
        <a:p>
          <a:pPr marL="0" lvl="0" indent="0" algn="l" defTabSz="711200">
            <a:lnSpc>
              <a:spcPct val="90000"/>
            </a:lnSpc>
            <a:spcBef>
              <a:spcPct val="0"/>
            </a:spcBef>
            <a:spcAft>
              <a:spcPct val="35000"/>
            </a:spcAft>
            <a:buNone/>
          </a:pPr>
          <a:endParaRPr lang="es-CR" sz="1600" kern="1200" dirty="0"/>
        </a:p>
        <a:p>
          <a:pPr marL="0" lvl="0" indent="0" algn="l" defTabSz="711200">
            <a:lnSpc>
              <a:spcPct val="90000"/>
            </a:lnSpc>
            <a:spcBef>
              <a:spcPct val="0"/>
            </a:spcBef>
            <a:spcAft>
              <a:spcPct val="35000"/>
            </a:spcAft>
            <a:buNone/>
          </a:pPr>
          <a:r>
            <a:rPr lang="es-CR" sz="1600" kern="1200" dirty="0"/>
            <a:t>Sin aporte de capital</a:t>
          </a:r>
        </a:p>
        <a:p>
          <a:pPr marL="114300" lvl="1" indent="-114300" algn="l" defTabSz="533400">
            <a:lnSpc>
              <a:spcPct val="90000"/>
            </a:lnSpc>
            <a:spcBef>
              <a:spcPct val="0"/>
            </a:spcBef>
            <a:spcAft>
              <a:spcPct val="15000"/>
            </a:spcAft>
            <a:buChar char="•"/>
          </a:pPr>
          <a:endParaRPr lang="es-CR" sz="1200" kern="1200" dirty="0"/>
        </a:p>
      </dsp:txBody>
      <dsp:txXfrm>
        <a:off x="172892" y="903301"/>
        <a:ext cx="730656" cy="2365234"/>
      </dsp:txXfrm>
    </dsp:sp>
    <dsp:sp modelId="{C72F0F2C-0929-448A-8FF2-72824B1490EA}">
      <dsp:nvSpPr>
        <dsp:cNvPr id="0" name=""/>
        <dsp:cNvSpPr/>
      </dsp:nvSpPr>
      <dsp:spPr>
        <a:xfrm rot="21560149">
          <a:off x="966198" y="719699"/>
          <a:ext cx="149390"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966200" y="759213"/>
        <a:ext cx="104573" cy="117763"/>
      </dsp:txXfrm>
    </dsp:sp>
    <dsp:sp modelId="{D657BFDC-45A6-4EDA-8916-EB41B788E19E}">
      <dsp:nvSpPr>
        <dsp:cNvPr id="0" name=""/>
        <dsp:cNvSpPr/>
      </dsp:nvSpPr>
      <dsp:spPr>
        <a:xfrm>
          <a:off x="1243623"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C78C8D08-1C44-42C3-B360-5CF409DD5431}">
      <dsp:nvSpPr>
        <dsp:cNvPr id="0" name=""/>
        <dsp:cNvSpPr/>
      </dsp:nvSpPr>
      <dsp:spPr>
        <a:xfrm>
          <a:off x="1396006" y="880569"/>
          <a:ext cx="776447"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kern="1200" dirty="0"/>
            <a:t>Sin aporte de capital </a:t>
          </a:r>
        </a:p>
      </dsp:txBody>
      <dsp:txXfrm>
        <a:off x="1418747" y="903310"/>
        <a:ext cx="730965" cy="2365216"/>
      </dsp:txXfrm>
    </dsp:sp>
    <dsp:sp modelId="{4FDEE0AB-752B-4AE9-B4E7-364E12DBF8A0}">
      <dsp:nvSpPr>
        <dsp:cNvPr id="0" name=""/>
        <dsp:cNvSpPr/>
      </dsp:nvSpPr>
      <dsp:spPr>
        <a:xfrm>
          <a:off x="2213426" y="712614"/>
          <a:ext cx="152979"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2213426" y="751868"/>
        <a:ext cx="107085" cy="117763"/>
      </dsp:txXfrm>
    </dsp:sp>
    <dsp:sp modelId="{594688D2-7C49-4351-BBF5-CB269D55CC60}">
      <dsp:nvSpPr>
        <dsp:cNvPr id="0" name=""/>
        <dsp:cNvSpPr/>
      </dsp:nvSpPr>
      <dsp:spPr>
        <a:xfrm>
          <a:off x="249753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AC89D371-A773-418C-8E1F-B8ED5BD33278}">
      <dsp:nvSpPr>
        <dsp:cNvPr id="0" name=""/>
        <dsp:cNvSpPr/>
      </dsp:nvSpPr>
      <dsp:spPr>
        <a:xfrm>
          <a:off x="2573718" y="880569"/>
          <a:ext cx="91578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2600541" y="907392"/>
        <a:ext cx="862143" cy="2357052"/>
      </dsp:txXfrm>
    </dsp:sp>
    <dsp:sp modelId="{77556408-61B2-4520-B6CB-3A7E7384B5CE}">
      <dsp:nvSpPr>
        <dsp:cNvPr id="0" name=""/>
        <dsp:cNvSpPr/>
      </dsp:nvSpPr>
      <dsp:spPr>
        <a:xfrm>
          <a:off x="3487271" y="724630"/>
          <a:ext cx="172916"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3487271" y="763884"/>
        <a:ext cx="121041" cy="117763"/>
      </dsp:txXfrm>
    </dsp:sp>
    <dsp:sp modelId="{CD272899-7C67-486A-A3B3-58D402CA109B}">
      <dsp:nvSpPr>
        <dsp:cNvPr id="0" name=""/>
        <dsp:cNvSpPr/>
      </dsp:nvSpPr>
      <dsp:spPr>
        <a:xfrm>
          <a:off x="380840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6FBAD514-F92E-400E-A5C0-B3226836FF45}">
      <dsp:nvSpPr>
        <dsp:cNvPr id="0" name=""/>
        <dsp:cNvSpPr/>
      </dsp:nvSpPr>
      <dsp:spPr>
        <a:xfrm>
          <a:off x="3885743" y="880569"/>
          <a:ext cx="934911"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3913126" y="907952"/>
        <a:ext cx="880145" cy="2355932"/>
      </dsp:txXfrm>
    </dsp:sp>
    <dsp:sp modelId="{B55226C0-8522-4BA1-B6A5-840F11E6C124}">
      <dsp:nvSpPr>
        <dsp:cNvPr id="0" name=""/>
        <dsp:cNvSpPr/>
      </dsp:nvSpPr>
      <dsp:spPr>
        <a:xfrm>
          <a:off x="4803603" y="724630"/>
          <a:ext cx="178378"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803603" y="763884"/>
        <a:ext cx="124865" cy="117763"/>
      </dsp:txXfrm>
    </dsp:sp>
    <dsp:sp modelId="{819851C6-5342-4FAF-AE71-9FDB6BE4A5B9}">
      <dsp:nvSpPr>
        <dsp:cNvPr id="0" name=""/>
        <dsp:cNvSpPr/>
      </dsp:nvSpPr>
      <dsp:spPr>
        <a:xfrm>
          <a:off x="5134877"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871FEEB-CC8A-4506-8F82-5DA31909C346}">
      <dsp:nvSpPr>
        <dsp:cNvPr id="0" name=""/>
        <dsp:cNvSpPr/>
      </dsp:nvSpPr>
      <dsp:spPr>
        <a:xfrm>
          <a:off x="5166354" y="880569"/>
          <a:ext cx="102450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5196361" y="910576"/>
        <a:ext cx="964486" cy="2350684"/>
      </dsp:txXfrm>
    </dsp:sp>
    <dsp:sp modelId="{6D6C9822-CD95-4977-A24D-FC921D1045BA}">
      <dsp:nvSpPr>
        <dsp:cNvPr id="0" name=""/>
        <dsp:cNvSpPr/>
      </dsp:nvSpPr>
      <dsp:spPr>
        <a:xfrm>
          <a:off x="6145382" y="736646"/>
          <a:ext cx="193681"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6145382" y="775900"/>
        <a:ext cx="135577" cy="117763"/>
      </dsp:txXfrm>
    </dsp:sp>
    <dsp:sp modelId="{CEC3C474-D38D-40D6-A2CA-C6C50502E544}">
      <dsp:nvSpPr>
        <dsp:cNvPr id="0" name=""/>
        <dsp:cNvSpPr/>
      </dsp:nvSpPr>
      <dsp:spPr>
        <a:xfrm>
          <a:off x="6505076"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5A8F726D-45B2-4849-8BE4-C9ED42E25A67}">
      <dsp:nvSpPr>
        <dsp:cNvPr id="0" name=""/>
        <dsp:cNvSpPr/>
      </dsp:nvSpPr>
      <dsp:spPr>
        <a:xfrm>
          <a:off x="6529774" y="923672"/>
          <a:ext cx="103805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6560178" y="954076"/>
        <a:ext cx="977251" cy="2349890"/>
      </dsp:txXfrm>
    </dsp:sp>
    <dsp:sp modelId="{2350A455-87F9-47D6-914A-ADAA0D618685}">
      <dsp:nvSpPr>
        <dsp:cNvPr id="0" name=""/>
        <dsp:cNvSpPr/>
      </dsp:nvSpPr>
      <dsp:spPr>
        <a:xfrm rot="30478">
          <a:off x="7517753" y="742872"/>
          <a:ext cx="195865"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7517754" y="781866"/>
        <a:ext cx="137106" cy="117763"/>
      </dsp:txXfrm>
    </dsp:sp>
    <dsp:sp modelId="{55992B8C-3CE0-4A41-8E48-21B76FFD0D0D}">
      <dsp:nvSpPr>
        <dsp:cNvPr id="0" name=""/>
        <dsp:cNvSpPr/>
      </dsp:nvSpPr>
      <dsp:spPr>
        <a:xfrm>
          <a:off x="7881492" y="438573"/>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BE86FBA6-7D0B-4B70-B73A-77A59F458A7A}">
      <dsp:nvSpPr>
        <dsp:cNvPr id="0" name=""/>
        <dsp:cNvSpPr/>
      </dsp:nvSpPr>
      <dsp:spPr>
        <a:xfrm>
          <a:off x="7987529" y="947033"/>
          <a:ext cx="873960" cy="2410698"/>
        </a:xfrm>
        <a:prstGeom prst="roundRect">
          <a:avLst>
            <a:gd name="adj" fmla="val 10000"/>
          </a:avLst>
        </a:prstGeom>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8013126" y="972630"/>
        <a:ext cx="822766" cy="2359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3A910-EA10-41AB-8CE1-1C34D402800A}">
      <dsp:nvSpPr>
        <dsp:cNvPr id="0" name=""/>
        <dsp:cNvSpPr/>
      </dsp:nvSpPr>
      <dsp:spPr>
        <a:xfrm>
          <a:off x="3123" y="0"/>
          <a:ext cx="1874215" cy="1950720"/>
        </a:xfrm>
        <a:prstGeom prst="upArrow">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1373F4-E6CC-4D8A-9DC2-F25668601A72}">
      <dsp:nvSpPr>
        <dsp:cNvPr id="0" name=""/>
        <dsp:cNvSpPr/>
      </dsp:nvSpPr>
      <dsp:spPr>
        <a:xfrm>
          <a:off x="1933565" y="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800" b="1" kern="1200" dirty="0">
              <a:solidFill>
                <a:srgbClr val="00B050"/>
              </a:solidFill>
            </a:rPr>
            <a:t>+</a:t>
          </a:r>
        </a:p>
        <a:p>
          <a:pPr marL="0" lvl="0" indent="0" algn="ctr" defTabSz="889000">
            <a:lnSpc>
              <a:spcPct val="90000"/>
            </a:lnSpc>
            <a:spcBef>
              <a:spcPct val="0"/>
            </a:spcBef>
            <a:spcAft>
              <a:spcPct val="35000"/>
            </a:spcAft>
            <a:buNone/>
          </a:pPr>
          <a:r>
            <a:rPr lang="es-CR" sz="2000" kern="1200" dirty="0"/>
            <a:t>FONDO ESTABILIDAD</a:t>
          </a:r>
        </a:p>
        <a:p>
          <a:pPr marL="0" lvl="0" indent="0" algn="ctr" defTabSz="889000">
            <a:lnSpc>
              <a:spcPct val="90000"/>
            </a:lnSpc>
            <a:spcBef>
              <a:spcPct val="0"/>
            </a:spcBef>
            <a:spcAft>
              <a:spcPct val="35000"/>
            </a:spcAft>
            <a:buNone/>
          </a:pPr>
          <a:r>
            <a:rPr lang="es-CR" sz="2400" b="1" kern="1200" dirty="0"/>
            <a:t>0,145% hasta 0,160%</a:t>
          </a:r>
        </a:p>
      </dsp:txBody>
      <dsp:txXfrm>
        <a:off x="1933565" y="0"/>
        <a:ext cx="3180486" cy="1950720"/>
      </dsp:txXfrm>
    </dsp:sp>
    <dsp:sp modelId="{79720E80-1C34-4326-9307-971C5EB2E03A}">
      <dsp:nvSpPr>
        <dsp:cNvPr id="0" name=""/>
        <dsp:cNvSpPr/>
      </dsp:nvSpPr>
      <dsp:spPr>
        <a:xfrm>
          <a:off x="565388" y="2113280"/>
          <a:ext cx="1874215" cy="1950720"/>
        </a:xfrm>
        <a:prstGeom prst="downArrow">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25047D-2191-4528-BC34-0B57A102FD2E}">
      <dsp:nvSpPr>
        <dsp:cNvPr id="0" name=""/>
        <dsp:cNvSpPr/>
      </dsp:nvSpPr>
      <dsp:spPr>
        <a:xfrm>
          <a:off x="2495829" y="211328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400" b="1" kern="1200" dirty="0"/>
            <a:t>0,110% hasta 0,150%</a:t>
          </a:r>
        </a:p>
      </dsp:txBody>
      <dsp:txXfrm>
        <a:off x="2495829" y="2113280"/>
        <a:ext cx="3180486" cy="19507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D0A0-9535-4EF2-9C16-CBD850E105BB}">
      <dsp:nvSpPr>
        <dsp:cNvPr id="0" name=""/>
        <dsp:cNvSpPr/>
      </dsp:nvSpPr>
      <dsp:spPr>
        <a:xfrm>
          <a:off x="709218" y="1694"/>
          <a:ext cx="1850942" cy="1110565"/>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Ficha Técnica</a:t>
          </a:r>
        </a:p>
      </dsp:txBody>
      <dsp:txXfrm>
        <a:off x="741745" y="34221"/>
        <a:ext cx="1785888" cy="1045511"/>
      </dsp:txXfrm>
    </dsp:sp>
    <dsp:sp modelId="{C85D37D6-EDE6-43F3-B8C3-331042D1C1AF}">
      <dsp:nvSpPr>
        <dsp:cNvPr id="0" name=""/>
        <dsp:cNvSpPr/>
      </dsp:nvSpPr>
      <dsp:spPr>
        <a:xfrm>
          <a:off x="2723043" y="327460"/>
          <a:ext cx="392399" cy="45903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9267"/>
        <a:ext cx="274679" cy="275419"/>
      </dsp:txXfrm>
    </dsp:sp>
    <dsp:sp modelId="{2ACA0603-45CE-45CF-AE28-0378D9E65716}">
      <dsp:nvSpPr>
        <dsp:cNvPr id="0" name=""/>
        <dsp:cNvSpPr/>
      </dsp:nvSpPr>
      <dsp:spPr>
        <a:xfrm>
          <a:off x="3300537" y="1694"/>
          <a:ext cx="1850942" cy="1110565"/>
        </a:xfrm>
        <a:prstGeom prst="roundRect">
          <a:avLst>
            <a:gd name="adj" fmla="val 10000"/>
          </a:avLst>
        </a:prstGeom>
        <a:gradFill rotWithShape="0">
          <a:gsLst>
            <a:gs pos="0">
              <a:schemeClr val="accent1">
                <a:shade val="50000"/>
                <a:hueOff val="89443"/>
                <a:satOff val="-2178"/>
                <a:lumOff val="9532"/>
                <a:alphaOff val="0"/>
                <a:satMod val="103000"/>
                <a:lumMod val="102000"/>
                <a:tint val="94000"/>
              </a:schemeClr>
            </a:gs>
            <a:gs pos="50000">
              <a:schemeClr val="accent1">
                <a:shade val="50000"/>
                <a:hueOff val="89443"/>
                <a:satOff val="-2178"/>
                <a:lumOff val="9532"/>
                <a:alphaOff val="0"/>
                <a:satMod val="110000"/>
                <a:lumMod val="100000"/>
                <a:shade val="100000"/>
              </a:schemeClr>
            </a:gs>
            <a:gs pos="100000">
              <a:schemeClr val="accent1">
                <a:shade val="50000"/>
                <a:hueOff val="89443"/>
                <a:satOff val="-2178"/>
                <a:lumOff val="95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Visitar Consejos de Administración</a:t>
          </a:r>
        </a:p>
      </dsp:txBody>
      <dsp:txXfrm>
        <a:off x="3333064" y="34221"/>
        <a:ext cx="1785888" cy="1045511"/>
      </dsp:txXfrm>
    </dsp:sp>
    <dsp:sp modelId="{6D762395-0BB1-4166-BE9A-F746CF5176B3}">
      <dsp:nvSpPr>
        <dsp:cNvPr id="0" name=""/>
        <dsp:cNvSpPr/>
      </dsp:nvSpPr>
      <dsp:spPr>
        <a:xfrm>
          <a:off x="5314363" y="327460"/>
          <a:ext cx="392399" cy="459033"/>
        </a:xfrm>
        <a:prstGeom prst="rightArrow">
          <a:avLst>
            <a:gd name="adj1" fmla="val 60000"/>
            <a:gd name="adj2" fmla="val 50000"/>
          </a:avLst>
        </a:prstGeom>
        <a:solidFill>
          <a:schemeClr val="accent1">
            <a:shade val="90000"/>
            <a:hueOff val="103857"/>
            <a:satOff val="-2218"/>
            <a:lumOff val="82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5314363" y="419267"/>
        <a:ext cx="274679" cy="275419"/>
      </dsp:txXfrm>
    </dsp:sp>
    <dsp:sp modelId="{CECA356E-B981-42A9-A170-4A564720F7FA}">
      <dsp:nvSpPr>
        <dsp:cNvPr id="0" name=""/>
        <dsp:cNvSpPr/>
      </dsp:nvSpPr>
      <dsp:spPr>
        <a:xfrm>
          <a:off x="5891857" y="1694"/>
          <a:ext cx="1850942" cy="1110565"/>
        </a:xfrm>
        <a:prstGeom prst="roundRect">
          <a:avLst>
            <a:gd name="adj" fmla="val 10000"/>
          </a:avLst>
        </a:prstGeom>
        <a:gradFill rotWithShape="0">
          <a:gsLst>
            <a:gs pos="0">
              <a:schemeClr val="accent1">
                <a:shade val="50000"/>
                <a:hueOff val="178886"/>
                <a:satOff val="-4356"/>
                <a:lumOff val="19065"/>
                <a:alphaOff val="0"/>
                <a:satMod val="103000"/>
                <a:lumMod val="102000"/>
                <a:tint val="94000"/>
              </a:schemeClr>
            </a:gs>
            <a:gs pos="50000">
              <a:schemeClr val="accent1">
                <a:shade val="50000"/>
                <a:hueOff val="178886"/>
                <a:satOff val="-4356"/>
                <a:lumOff val="19065"/>
                <a:alphaOff val="0"/>
                <a:satMod val="110000"/>
                <a:lumMod val="100000"/>
                <a:shade val="100000"/>
              </a:schemeClr>
            </a:gs>
            <a:gs pos="100000">
              <a:schemeClr val="accent1">
                <a:shade val="50000"/>
                <a:hueOff val="178886"/>
                <a:satOff val="-4356"/>
                <a:lumOff val="190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Convocar </a:t>
          </a:r>
          <a:r>
            <a:rPr lang="es-CR" sz="1400" b="1" kern="1200" dirty="0">
              <a:latin typeface="Abadi" panose="020B0604020104020204" pitchFamily="34" charset="0"/>
            </a:rPr>
            <a:t>a Asamblea de Socios</a:t>
          </a:r>
        </a:p>
      </dsp:txBody>
      <dsp:txXfrm>
        <a:off x="5924384" y="34221"/>
        <a:ext cx="1785888" cy="1045511"/>
      </dsp:txXfrm>
    </dsp:sp>
    <dsp:sp modelId="{D750353A-5114-4F7B-834A-FAB010DA27F6}">
      <dsp:nvSpPr>
        <dsp:cNvPr id="0" name=""/>
        <dsp:cNvSpPr/>
      </dsp:nvSpPr>
      <dsp:spPr>
        <a:xfrm rot="5400000">
          <a:off x="6621128" y="1241825"/>
          <a:ext cx="392399" cy="459033"/>
        </a:xfrm>
        <a:prstGeom prst="rightArrow">
          <a:avLst>
            <a:gd name="adj1" fmla="val 60000"/>
            <a:gd name="adj2" fmla="val 50000"/>
          </a:avLst>
        </a:prstGeom>
        <a:solidFill>
          <a:schemeClr val="accent1">
            <a:shade val="90000"/>
            <a:hueOff val="207713"/>
            <a:satOff val="-4436"/>
            <a:lumOff val="1655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kern="1200"/>
        </a:p>
      </dsp:txBody>
      <dsp:txXfrm rot="-5400000">
        <a:off x="6679618" y="1275142"/>
        <a:ext cx="275419" cy="274679"/>
      </dsp:txXfrm>
    </dsp:sp>
    <dsp:sp modelId="{3613DFF9-78FF-4ADB-8A1C-C1DB7B06C3E7}">
      <dsp:nvSpPr>
        <dsp:cNvPr id="0" name=""/>
        <dsp:cNvSpPr/>
      </dsp:nvSpPr>
      <dsp:spPr>
        <a:xfrm>
          <a:off x="5891857" y="1852636"/>
          <a:ext cx="1850942" cy="1110565"/>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ARPOBAR  MODELO DE NEGOCIO</a:t>
          </a:r>
        </a:p>
      </dsp:txBody>
      <dsp:txXfrm>
        <a:off x="5924384" y="1885163"/>
        <a:ext cx="1785888" cy="1045511"/>
      </dsp:txXfrm>
    </dsp:sp>
    <dsp:sp modelId="{32BD0F0F-8377-4013-A6E1-F1774EB7854A}">
      <dsp:nvSpPr>
        <dsp:cNvPr id="0" name=""/>
        <dsp:cNvSpPr/>
      </dsp:nvSpPr>
      <dsp:spPr>
        <a:xfrm rot="10800000">
          <a:off x="5336574" y="2178402"/>
          <a:ext cx="392399" cy="459033"/>
        </a:xfrm>
        <a:prstGeom prst="rightArrow">
          <a:avLst>
            <a:gd name="adj1" fmla="val 60000"/>
            <a:gd name="adj2" fmla="val 50000"/>
          </a:avLst>
        </a:prstGeom>
        <a:solidFill>
          <a:schemeClr val="accent1">
            <a:shade val="90000"/>
            <a:hueOff val="311570"/>
            <a:satOff val="-6653"/>
            <a:lumOff val="248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5454294" y="2270209"/>
        <a:ext cx="274679" cy="275419"/>
      </dsp:txXfrm>
    </dsp:sp>
    <dsp:sp modelId="{B41A77F1-0317-47D4-850C-EB299247E3A1}">
      <dsp:nvSpPr>
        <dsp:cNvPr id="0" name=""/>
        <dsp:cNvSpPr/>
      </dsp:nvSpPr>
      <dsp:spPr>
        <a:xfrm>
          <a:off x="3300537" y="1852636"/>
          <a:ext cx="1850942" cy="1110565"/>
        </a:xfrm>
        <a:prstGeom prst="roundRect">
          <a:avLst>
            <a:gd name="adj" fmla="val 10000"/>
          </a:avLst>
        </a:prstGeom>
        <a:gradFill rotWithShape="0">
          <a:gsLst>
            <a:gs pos="0">
              <a:schemeClr val="accent1">
                <a:shade val="50000"/>
                <a:hueOff val="357772"/>
                <a:satOff val="-8713"/>
                <a:lumOff val="38130"/>
                <a:alphaOff val="0"/>
                <a:satMod val="103000"/>
                <a:lumMod val="102000"/>
                <a:tint val="94000"/>
              </a:schemeClr>
            </a:gs>
            <a:gs pos="50000">
              <a:schemeClr val="accent1">
                <a:shade val="50000"/>
                <a:hueOff val="357772"/>
                <a:satOff val="-8713"/>
                <a:lumOff val="38130"/>
                <a:alphaOff val="0"/>
                <a:satMod val="110000"/>
                <a:lumMod val="100000"/>
                <a:shade val="100000"/>
              </a:schemeClr>
            </a:gs>
            <a:gs pos="100000">
              <a:schemeClr val="accent1">
                <a:shade val="50000"/>
                <a:hueOff val="357772"/>
                <a:satOff val="-8713"/>
                <a:lumOff val="381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Modificar </a:t>
          </a:r>
          <a:r>
            <a:rPr lang="es-CR" sz="1400" b="1" kern="1200" dirty="0">
              <a:latin typeface="Abadi" panose="020B0604020104020204" pitchFamily="34" charset="0"/>
            </a:rPr>
            <a:t>el Estatuto</a:t>
          </a:r>
        </a:p>
      </dsp:txBody>
      <dsp:txXfrm>
        <a:off x="3333064" y="1885163"/>
        <a:ext cx="1785888" cy="1045511"/>
      </dsp:txXfrm>
    </dsp:sp>
    <dsp:sp modelId="{B314D5AE-03E5-4E39-A377-944196509C72}">
      <dsp:nvSpPr>
        <dsp:cNvPr id="0" name=""/>
        <dsp:cNvSpPr/>
      </dsp:nvSpPr>
      <dsp:spPr>
        <a:xfrm rot="10800000">
          <a:off x="2745255" y="2178402"/>
          <a:ext cx="392399" cy="459033"/>
        </a:xfrm>
        <a:prstGeom prst="rightArrow">
          <a:avLst>
            <a:gd name="adj1" fmla="val 60000"/>
            <a:gd name="adj2" fmla="val 50000"/>
          </a:avLst>
        </a:prstGeom>
        <a:solidFill>
          <a:schemeClr val="accent1">
            <a:shade val="90000"/>
            <a:hueOff val="415426"/>
            <a:satOff val="-8871"/>
            <a:lumOff val="3310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2862975" y="2270209"/>
        <a:ext cx="274679" cy="275419"/>
      </dsp:txXfrm>
    </dsp:sp>
    <dsp:sp modelId="{CDEF1D9B-BA8C-4199-922C-A3B684CA534F}">
      <dsp:nvSpPr>
        <dsp:cNvPr id="0" name=""/>
        <dsp:cNvSpPr/>
      </dsp:nvSpPr>
      <dsp:spPr>
        <a:xfrm>
          <a:off x="709218" y="1852636"/>
          <a:ext cx="1850942" cy="1110565"/>
        </a:xfrm>
        <a:prstGeom prst="roundRect">
          <a:avLst>
            <a:gd name="adj" fmla="val 10000"/>
          </a:avLst>
        </a:prstGeom>
        <a:gradFill rotWithShape="0">
          <a:gsLst>
            <a:gs pos="0">
              <a:schemeClr val="accent1">
                <a:shade val="50000"/>
                <a:hueOff val="357772"/>
                <a:satOff val="-8713"/>
                <a:lumOff val="38130"/>
                <a:alphaOff val="0"/>
                <a:satMod val="103000"/>
                <a:lumMod val="102000"/>
                <a:tint val="94000"/>
              </a:schemeClr>
            </a:gs>
            <a:gs pos="50000">
              <a:schemeClr val="accent1">
                <a:shade val="50000"/>
                <a:hueOff val="357772"/>
                <a:satOff val="-8713"/>
                <a:lumOff val="38130"/>
                <a:alphaOff val="0"/>
                <a:satMod val="110000"/>
                <a:lumMod val="100000"/>
                <a:shade val="100000"/>
              </a:schemeClr>
            </a:gs>
            <a:gs pos="100000">
              <a:schemeClr val="accent1">
                <a:shade val="50000"/>
                <a:hueOff val="357772"/>
                <a:satOff val="-8713"/>
                <a:lumOff val="381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Reglamentos</a:t>
          </a:r>
        </a:p>
      </dsp:txBody>
      <dsp:txXfrm>
        <a:off x="741745" y="1885163"/>
        <a:ext cx="1785888" cy="1045511"/>
      </dsp:txXfrm>
    </dsp:sp>
    <dsp:sp modelId="{8F6A324A-0F8A-4001-813D-DEF322D42467}">
      <dsp:nvSpPr>
        <dsp:cNvPr id="0" name=""/>
        <dsp:cNvSpPr/>
      </dsp:nvSpPr>
      <dsp:spPr>
        <a:xfrm rot="5400000">
          <a:off x="1438489" y="3092768"/>
          <a:ext cx="392399" cy="459033"/>
        </a:xfrm>
        <a:prstGeom prst="rightArrow">
          <a:avLst>
            <a:gd name="adj1" fmla="val 60000"/>
            <a:gd name="adj2" fmla="val 50000"/>
          </a:avLst>
        </a:prstGeom>
        <a:solidFill>
          <a:schemeClr val="accent1">
            <a:shade val="90000"/>
            <a:hueOff val="311570"/>
            <a:satOff val="-6653"/>
            <a:lumOff val="248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5400000">
        <a:off x="1496979" y="3126085"/>
        <a:ext cx="275419" cy="274679"/>
      </dsp:txXfrm>
    </dsp:sp>
    <dsp:sp modelId="{4154598E-CC95-451A-B4C7-7EA05C923AA4}">
      <dsp:nvSpPr>
        <dsp:cNvPr id="0" name=""/>
        <dsp:cNvSpPr/>
      </dsp:nvSpPr>
      <dsp:spPr>
        <a:xfrm>
          <a:off x="709218" y="3703579"/>
          <a:ext cx="1850942" cy="1110565"/>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Definir </a:t>
          </a:r>
          <a:r>
            <a:rPr lang="es-CR" sz="1400" b="1" kern="1200" dirty="0">
              <a:latin typeface="Abadi" panose="020B0604020104020204" pitchFamily="34" charset="0"/>
            </a:rPr>
            <a:t>nuevos modelos de medición</a:t>
          </a:r>
        </a:p>
      </dsp:txBody>
      <dsp:txXfrm>
        <a:off x="741745" y="3736106"/>
        <a:ext cx="1785888" cy="1045511"/>
      </dsp:txXfrm>
    </dsp:sp>
    <dsp:sp modelId="{A08B75E0-EDA9-42E6-B4BB-625C92202751}">
      <dsp:nvSpPr>
        <dsp:cNvPr id="0" name=""/>
        <dsp:cNvSpPr/>
      </dsp:nvSpPr>
      <dsp:spPr>
        <a:xfrm>
          <a:off x="2723043" y="4029345"/>
          <a:ext cx="392399" cy="459033"/>
        </a:xfrm>
        <a:prstGeom prst="rightArrow">
          <a:avLst>
            <a:gd name="adj1" fmla="val 60000"/>
            <a:gd name="adj2" fmla="val 50000"/>
          </a:avLst>
        </a:prstGeom>
        <a:solidFill>
          <a:schemeClr val="accent1">
            <a:shade val="90000"/>
            <a:hueOff val="207713"/>
            <a:satOff val="-4436"/>
            <a:lumOff val="1655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21152"/>
        <a:ext cx="274679" cy="275419"/>
      </dsp:txXfrm>
    </dsp:sp>
    <dsp:sp modelId="{80B09B73-66AA-4F07-845D-A33A345832DD}">
      <dsp:nvSpPr>
        <dsp:cNvPr id="0" name=""/>
        <dsp:cNvSpPr/>
      </dsp:nvSpPr>
      <dsp:spPr>
        <a:xfrm>
          <a:off x="3300537" y="3703579"/>
          <a:ext cx="1850942" cy="1110565"/>
        </a:xfrm>
        <a:prstGeom prst="roundRect">
          <a:avLst>
            <a:gd name="adj" fmla="val 10000"/>
          </a:avLst>
        </a:prstGeom>
        <a:gradFill rotWithShape="0">
          <a:gsLst>
            <a:gs pos="0">
              <a:schemeClr val="accent1">
                <a:shade val="50000"/>
                <a:hueOff val="178886"/>
                <a:satOff val="-4356"/>
                <a:lumOff val="19065"/>
                <a:alphaOff val="0"/>
                <a:satMod val="103000"/>
                <a:lumMod val="102000"/>
                <a:tint val="94000"/>
              </a:schemeClr>
            </a:gs>
            <a:gs pos="50000">
              <a:schemeClr val="accent1">
                <a:shade val="50000"/>
                <a:hueOff val="178886"/>
                <a:satOff val="-4356"/>
                <a:lumOff val="19065"/>
                <a:alphaOff val="0"/>
                <a:satMod val="110000"/>
                <a:lumMod val="100000"/>
                <a:shade val="100000"/>
              </a:schemeClr>
            </a:gs>
            <a:gs pos="100000">
              <a:schemeClr val="accent1">
                <a:shade val="50000"/>
                <a:hueOff val="178886"/>
                <a:satOff val="-4356"/>
                <a:lumOff val="190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Otros</a:t>
          </a:r>
          <a:r>
            <a:rPr lang="en-US" sz="1400" b="1" kern="1200" dirty="0"/>
            <a:t> del </a:t>
          </a:r>
          <a:r>
            <a:rPr lang="en-US" sz="1400" b="1" kern="1200" dirty="0" err="1"/>
            <a:t>marco</a:t>
          </a:r>
          <a:r>
            <a:rPr lang="en-US" sz="1400" b="1" kern="1200" dirty="0"/>
            <a:t> Legal</a:t>
          </a:r>
        </a:p>
      </dsp:txBody>
      <dsp:txXfrm>
        <a:off x="3333064" y="3736106"/>
        <a:ext cx="1785888" cy="1045511"/>
      </dsp:txXfrm>
    </dsp:sp>
    <dsp:sp modelId="{06A23240-8AA5-472D-94A4-334A9FB7C7E5}">
      <dsp:nvSpPr>
        <dsp:cNvPr id="0" name=""/>
        <dsp:cNvSpPr/>
      </dsp:nvSpPr>
      <dsp:spPr>
        <a:xfrm>
          <a:off x="5314363" y="4029345"/>
          <a:ext cx="392399" cy="459033"/>
        </a:xfrm>
        <a:prstGeom prst="rightArrow">
          <a:avLst>
            <a:gd name="adj1" fmla="val 60000"/>
            <a:gd name="adj2" fmla="val 50000"/>
          </a:avLst>
        </a:prstGeom>
        <a:solidFill>
          <a:schemeClr val="accent1">
            <a:shade val="90000"/>
            <a:hueOff val="103857"/>
            <a:satOff val="-2218"/>
            <a:lumOff val="82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b="1" kern="1200"/>
        </a:p>
      </dsp:txBody>
      <dsp:txXfrm>
        <a:off x="5314363" y="4121152"/>
        <a:ext cx="274679" cy="275419"/>
      </dsp:txXfrm>
    </dsp:sp>
    <dsp:sp modelId="{1B5F14AD-1F2C-4081-B3E4-D0186F86F679}">
      <dsp:nvSpPr>
        <dsp:cNvPr id="0" name=""/>
        <dsp:cNvSpPr/>
      </dsp:nvSpPr>
      <dsp:spPr>
        <a:xfrm>
          <a:off x="5891857" y="3703579"/>
          <a:ext cx="1850942" cy="1110565"/>
        </a:xfrm>
        <a:prstGeom prst="roundRect">
          <a:avLst>
            <a:gd name="adj" fmla="val 10000"/>
          </a:avLst>
        </a:prstGeom>
        <a:gradFill rotWithShape="0">
          <a:gsLst>
            <a:gs pos="0">
              <a:schemeClr val="accent1">
                <a:shade val="50000"/>
                <a:hueOff val="89443"/>
                <a:satOff val="-2178"/>
                <a:lumOff val="9532"/>
                <a:alphaOff val="0"/>
                <a:satMod val="103000"/>
                <a:lumMod val="102000"/>
                <a:tint val="94000"/>
              </a:schemeClr>
            </a:gs>
            <a:gs pos="50000">
              <a:schemeClr val="accent1">
                <a:shade val="50000"/>
                <a:hueOff val="89443"/>
                <a:satOff val="-2178"/>
                <a:lumOff val="9532"/>
                <a:alphaOff val="0"/>
                <a:satMod val="110000"/>
                <a:lumMod val="100000"/>
                <a:shade val="100000"/>
              </a:schemeClr>
            </a:gs>
            <a:gs pos="100000">
              <a:schemeClr val="accent1">
                <a:shade val="50000"/>
                <a:hueOff val="89443"/>
                <a:satOff val="-2178"/>
                <a:lumOff val="95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Iniciar</a:t>
          </a:r>
          <a:r>
            <a:rPr lang="en-US" sz="1400" b="1" kern="1200" dirty="0"/>
            <a:t> </a:t>
          </a:r>
          <a:r>
            <a:rPr lang="en-US" sz="1400" b="1" kern="1200" dirty="0" err="1"/>
            <a:t>operación</a:t>
          </a:r>
          <a:r>
            <a:rPr lang="en-US" sz="1400" b="1" kern="1200" dirty="0"/>
            <a:t> </a:t>
          </a:r>
          <a:r>
            <a:rPr lang="en-US" sz="1400" b="1" kern="1200" dirty="0" err="1"/>
            <a:t>en</a:t>
          </a:r>
          <a:r>
            <a:rPr lang="en-US" sz="1400" b="1" kern="1200" dirty="0"/>
            <a:t> 2023</a:t>
          </a:r>
        </a:p>
      </dsp:txBody>
      <dsp:txXfrm>
        <a:off x="5924384" y="3736106"/>
        <a:ext cx="1785888" cy="104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2840"/>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2840"/>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Regulación  prudencial  y  supervisión: </a:t>
          </a:r>
          <a:r>
            <a:rPr lang="es-CR" sz="1600" kern="12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2840"/>
        <a:ext cx="5774210" cy="1250303"/>
      </dsp:txXfrm>
    </dsp:sp>
    <dsp:sp modelId="{42BD9FE1-AFBA-44D5-B1E0-35CA379F7437}">
      <dsp:nvSpPr>
        <dsp:cNvPr id="0" name=""/>
        <dsp:cNvSpPr/>
      </dsp:nvSpPr>
      <dsp:spPr>
        <a:xfrm>
          <a:off x="0" y="1253143"/>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1253143"/>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Prestamista de última instancia: </a:t>
          </a:r>
          <a:r>
            <a:rPr lang="es-CR" sz="1600" kern="1200" dirty="0"/>
            <a:t>Su objetivo es apoyar crisis sistémicas de  liquidez  de las  instituciones  financieras y reducir los problemas  de riesgo moral que podrían provocar una crisis sistémica.</a:t>
          </a:r>
        </a:p>
      </dsp:txBody>
      <dsp:txXfrm>
        <a:off x="0" y="1253143"/>
        <a:ext cx="5774210" cy="1250303"/>
      </dsp:txXfrm>
    </dsp:sp>
    <dsp:sp modelId="{1E99AE30-F9B9-4DDA-8A6C-6A66AE7402FD}">
      <dsp:nvSpPr>
        <dsp:cNvPr id="0" name=""/>
        <dsp:cNvSpPr/>
      </dsp:nvSpPr>
      <dsp:spPr>
        <a:xfrm>
          <a:off x="0" y="2503446"/>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2503446"/>
          <a:ext cx="5768571" cy="126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Esquema  de  resolución  bancaria: </a:t>
          </a:r>
          <a:r>
            <a:rPr lang="es-CR" sz="1600" kern="1200" dirty="0"/>
            <a:t>Su objetivo es resolver situaciones puntuales de instituciones financieras  insolventes, preservar la totalidad o una parte de la institución y privilegiar el pago a los ahorrantes pequeños. </a:t>
          </a:r>
        </a:p>
      </dsp:txBody>
      <dsp:txXfrm>
        <a:off x="0" y="2503446"/>
        <a:ext cx="5768571" cy="1261455"/>
      </dsp:txXfrm>
    </dsp:sp>
    <dsp:sp modelId="{7CB4A21A-3D1E-44C5-AC13-D4B42402C94C}">
      <dsp:nvSpPr>
        <dsp:cNvPr id="0" name=""/>
        <dsp:cNvSpPr/>
      </dsp:nvSpPr>
      <dsp:spPr>
        <a:xfrm>
          <a:off x="0" y="3764902"/>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3764902"/>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Seguro de Depósito</a:t>
          </a:r>
          <a:r>
            <a:rPr lang="es-CR" sz="1600" kern="1200" dirty="0">
              <a:solidFill>
                <a:schemeClr val="accent1">
                  <a:lumMod val="75000"/>
                </a:schemeClr>
              </a:solidFill>
            </a:rPr>
            <a:t>: </a:t>
          </a:r>
          <a:r>
            <a:rPr lang="es-CR" sz="1600" kern="1200" dirty="0"/>
            <a:t>Su  objetivo  es  precautelar  los intereses de los depositantes ante eventuales quiebras   o cesación de pagos de las instituciones financieras</a:t>
          </a:r>
        </a:p>
      </dsp:txBody>
      <dsp:txXfrm>
        <a:off x="0" y="3764902"/>
        <a:ext cx="5774210" cy="1250303"/>
      </dsp:txXfrm>
    </dsp:sp>
    <dsp:sp modelId="{EA940CF7-E591-4C11-8A49-962B8D01673C}">
      <dsp:nvSpPr>
        <dsp:cNvPr id="0" name=""/>
        <dsp:cNvSpPr/>
      </dsp:nvSpPr>
      <dsp:spPr>
        <a:xfrm>
          <a:off x="0" y="5015205"/>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5015205"/>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Fondo complementario o de instancia temprana: </a:t>
          </a:r>
          <a:r>
            <a:rPr lang="es-CR" sz="1600" kern="1200" dirty="0"/>
            <a:t>Su objetivo es apoyar financieramente a las entidades para fortalecer su liquidez y solvencia en las fases tempranas del deterioro.  </a:t>
          </a:r>
        </a:p>
        <a:p>
          <a:pPr marL="0" lvl="0" indent="0" algn="l" defTabSz="711200">
            <a:lnSpc>
              <a:spcPct val="90000"/>
            </a:lnSpc>
            <a:spcBef>
              <a:spcPct val="0"/>
            </a:spcBef>
            <a:spcAft>
              <a:spcPct val="35000"/>
            </a:spcAft>
            <a:buNone/>
          </a:pPr>
          <a:r>
            <a:rPr lang="es-CR" sz="1600" kern="1200" dirty="0"/>
            <a:t>Es un </a:t>
          </a:r>
          <a:r>
            <a:rPr lang="es-CR" sz="1600" u="sng" kern="1200" dirty="0"/>
            <a:t>mecanismo preventivo</a:t>
          </a:r>
          <a:r>
            <a:rPr lang="es-CR" sz="1600" kern="1200" dirty="0"/>
            <a:t>. </a:t>
          </a:r>
        </a:p>
      </dsp:txBody>
      <dsp:txXfrm>
        <a:off x="0" y="5015205"/>
        <a:ext cx="5774210" cy="1250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2031"/>
          <a:ext cx="326161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0"/>
          <a:ext cx="3261612" cy="415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Hemos avanzado mucho, contamos con una herramienta eficiente y propia para medir los riesgos, el Sistema de Análisis Cooperativo SAC pone al sector en una posición innovadora en el país y en la región para la administración de los riesgos financieros.</a:t>
          </a:r>
        </a:p>
      </dsp:txBody>
      <dsp:txXfrm>
        <a:off x="0" y="0"/>
        <a:ext cx="3261612" cy="4156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8"/>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8"/>
          <a:ext cx="5310642" cy="184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sp:txBody>
      <dsp:txXfrm>
        <a:off x="0" y="8"/>
        <a:ext cx="5310642" cy="1845448"/>
      </dsp:txXfrm>
    </dsp:sp>
    <dsp:sp modelId="{89CF9B23-4D15-4F17-88EB-DACEFA2D8CE8}">
      <dsp:nvSpPr>
        <dsp:cNvPr id="0" name=""/>
        <dsp:cNvSpPr/>
      </dsp:nvSpPr>
      <dsp:spPr>
        <a:xfrm>
          <a:off x="0" y="184545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56234B-6B03-4520-A74C-8D634231202F}">
      <dsp:nvSpPr>
        <dsp:cNvPr id="0" name=""/>
        <dsp:cNvSpPr/>
      </dsp:nvSpPr>
      <dsp:spPr>
        <a:xfrm>
          <a:off x="0" y="1845456"/>
          <a:ext cx="5310642" cy="141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Fortalecer la confianza en las entidades afiliadas por parte de sus asociados e inversionistas con el objetivo de reducir sus primas de riesgo, consecuentemente sus costos de fondeo.</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endParaRPr lang="es-CR" sz="1600" kern="1200" dirty="0"/>
        </a:p>
      </dsp:txBody>
      <dsp:txXfrm>
        <a:off x="0" y="1845456"/>
        <a:ext cx="5310642" cy="1418728"/>
      </dsp:txXfrm>
    </dsp:sp>
    <dsp:sp modelId="{4C192295-949C-4E2A-AA84-06A2B8B3380C}">
      <dsp:nvSpPr>
        <dsp:cNvPr id="0" name=""/>
        <dsp:cNvSpPr/>
      </dsp:nvSpPr>
      <dsp:spPr>
        <a:xfrm>
          <a:off x="0" y="3264185"/>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12B354-296D-4B5B-A95B-67A8CD87BE96}">
      <dsp:nvSpPr>
        <dsp:cNvPr id="0" name=""/>
        <dsp:cNvSpPr/>
      </dsp:nvSpPr>
      <dsp:spPr>
        <a:xfrm>
          <a:off x="0" y="3264185"/>
          <a:ext cx="5310642" cy="14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Brindar un servicio permanente de seguimiento técnico a las entidades asociadas mediante el monitoreo y el análisis financiero y de riesgos que contribuya con la gestión de los mismos, con la  transparencia y la buena gobernanza.</a:t>
          </a:r>
        </a:p>
      </dsp:txBody>
      <dsp:txXfrm>
        <a:off x="0" y="3264185"/>
        <a:ext cx="5310642" cy="1474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590"/>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590"/>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Brindar apoyo financiero y técnico para impulsar proyectos que beneficien la eficiencia operativa</a:t>
          </a:r>
        </a:p>
      </dsp:txBody>
      <dsp:txXfrm>
        <a:off x="0" y="590"/>
        <a:ext cx="5315834" cy="966995"/>
      </dsp:txXfrm>
    </dsp:sp>
    <dsp:sp modelId="{FC60065B-3895-471B-BD9E-592ED90FDCA4}">
      <dsp:nvSpPr>
        <dsp:cNvPr id="0" name=""/>
        <dsp:cNvSpPr/>
      </dsp:nvSpPr>
      <dsp:spPr>
        <a:xfrm>
          <a:off x="0" y="96758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48C2D7-4786-46A9-AF18-0A130571C21A}">
      <dsp:nvSpPr>
        <dsp:cNvPr id="0" name=""/>
        <dsp:cNvSpPr/>
      </dsp:nvSpPr>
      <dsp:spPr>
        <a:xfrm>
          <a:off x="0" y="967586"/>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Ofrecer servicios que generen economías de escala, por ejemplo el fondeo conjunto y desarrollo de proyectos regulatorios comunes, entre otros.</a:t>
          </a:r>
        </a:p>
      </dsp:txBody>
      <dsp:txXfrm>
        <a:off x="0" y="967586"/>
        <a:ext cx="5315834" cy="966995"/>
      </dsp:txXfrm>
    </dsp:sp>
    <dsp:sp modelId="{05F651E3-9188-43D1-9E4C-1D95FD6D021F}">
      <dsp:nvSpPr>
        <dsp:cNvPr id="0" name=""/>
        <dsp:cNvSpPr/>
      </dsp:nvSpPr>
      <dsp:spPr>
        <a:xfrm>
          <a:off x="0" y="1934582"/>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7C599-54D2-41D3-8B3F-408F91C8BC19}">
      <dsp:nvSpPr>
        <dsp:cNvPr id="0" name=""/>
        <dsp:cNvSpPr/>
      </dsp:nvSpPr>
      <dsp:spPr>
        <a:xfrm>
          <a:off x="0" y="1934582"/>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Apoyo técnico para procesos de fusión, de adquisición, para estructurar capital y emisión oferta pública de títulos valores</a:t>
          </a:r>
        </a:p>
      </dsp:txBody>
      <dsp:txXfrm>
        <a:off x="0" y="1934582"/>
        <a:ext cx="5315834" cy="966995"/>
      </dsp:txXfrm>
    </dsp:sp>
    <dsp:sp modelId="{876AE0F6-C3CA-4DC6-9BE5-02ED7AE34573}">
      <dsp:nvSpPr>
        <dsp:cNvPr id="0" name=""/>
        <dsp:cNvSpPr/>
      </dsp:nvSpPr>
      <dsp:spPr>
        <a:xfrm>
          <a:off x="0" y="290157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AA8F39-EE29-4366-B817-A177EF8F1146}">
      <dsp:nvSpPr>
        <dsp:cNvPr id="0" name=""/>
        <dsp:cNvSpPr/>
      </dsp:nvSpPr>
      <dsp:spPr>
        <a:xfrm>
          <a:off x="0" y="2901577"/>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Vender servicios de asesoría técnica a otras entidades no afiliadas </a:t>
          </a:r>
        </a:p>
      </dsp:txBody>
      <dsp:txXfrm>
        <a:off x="0" y="2901577"/>
        <a:ext cx="5315834" cy="966995"/>
      </dsp:txXfrm>
    </dsp:sp>
    <dsp:sp modelId="{D2DD2598-E63A-4F02-BB47-2FF2E5D23B94}">
      <dsp:nvSpPr>
        <dsp:cNvPr id="0" name=""/>
        <dsp:cNvSpPr/>
      </dsp:nvSpPr>
      <dsp:spPr>
        <a:xfrm>
          <a:off x="0" y="3868573"/>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2FA581-D47D-467A-A5BD-ECD85FD4ED51}">
      <dsp:nvSpPr>
        <dsp:cNvPr id="0" name=""/>
        <dsp:cNvSpPr/>
      </dsp:nvSpPr>
      <dsp:spPr>
        <a:xfrm>
          <a:off x="0" y="3868573"/>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Con un fondo más maduro, brindar el seguro depósitos obligatorio con mejores condiciones para las cooperativas, incluyendo una mejor cobertura para los ahorrantes</a:t>
          </a:r>
        </a:p>
      </dsp:txBody>
      <dsp:txXfrm>
        <a:off x="0" y="3868573"/>
        <a:ext cx="5315834" cy="966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BEBA0-ACA1-450D-B713-E23E50918747}">
      <dsp:nvSpPr>
        <dsp:cNvPr id="0" name=""/>
        <dsp:cNvSpPr/>
      </dsp:nvSpPr>
      <dsp:spPr>
        <a:xfrm>
          <a:off x="2495525" y="1245601"/>
          <a:ext cx="541296" cy="91440"/>
        </a:xfrm>
        <a:custGeom>
          <a:avLst/>
          <a:gdLst/>
          <a:ahLst/>
          <a:cxnLst/>
          <a:rect l="0" t="0" r="0" b="0"/>
          <a:pathLst>
            <a:path>
              <a:moveTo>
                <a:pt x="0" y="45720"/>
              </a:moveTo>
              <a:lnTo>
                <a:pt x="541296" y="45720"/>
              </a:lnTo>
            </a:path>
          </a:pathLst>
        </a:custGeom>
        <a:noFill/>
        <a:ln w="6350" cap="flat" cmpd="sng" algn="ctr">
          <a:solidFill>
            <a:schemeClr val="accent5">
              <a:shade val="90000"/>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n-lt"/>
          </a:endParaRPr>
        </a:p>
      </dsp:txBody>
      <dsp:txXfrm>
        <a:off x="2751876" y="1288459"/>
        <a:ext cx="28594" cy="5724"/>
      </dsp:txXfrm>
    </dsp:sp>
    <dsp:sp modelId="{93C653AC-E71A-4930-97A9-0E1914446F65}">
      <dsp:nvSpPr>
        <dsp:cNvPr id="0" name=""/>
        <dsp:cNvSpPr/>
      </dsp:nvSpPr>
      <dsp:spPr>
        <a:xfrm>
          <a:off x="10816" y="545369"/>
          <a:ext cx="2486508" cy="1491905"/>
        </a:xfrm>
        <a:prstGeom prst="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latin typeface="+mn-lt"/>
            </a:rPr>
            <a:t>Estatuto y Reglamentos</a:t>
          </a:r>
          <a:endParaRPr lang="en-US" sz="1600" b="1" kern="1200" dirty="0">
            <a:latin typeface="+mn-lt"/>
          </a:endParaRPr>
        </a:p>
      </dsp:txBody>
      <dsp:txXfrm>
        <a:off x="10816" y="545369"/>
        <a:ext cx="2486508" cy="1491905"/>
      </dsp:txXfrm>
    </dsp:sp>
    <dsp:sp modelId="{7B332192-E695-4B5A-8CF1-07E91C4D3E87}">
      <dsp:nvSpPr>
        <dsp:cNvPr id="0" name=""/>
        <dsp:cNvSpPr/>
      </dsp:nvSpPr>
      <dsp:spPr>
        <a:xfrm>
          <a:off x="5553930" y="1245601"/>
          <a:ext cx="541296" cy="91440"/>
        </a:xfrm>
        <a:custGeom>
          <a:avLst/>
          <a:gdLst/>
          <a:ahLst/>
          <a:cxnLst/>
          <a:rect l="0" t="0" r="0" b="0"/>
          <a:pathLst>
            <a:path>
              <a:moveTo>
                <a:pt x="0" y="45720"/>
              </a:moveTo>
              <a:lnTo>
                <a:pt x="541296" y="45720"/>
              </a:lnTo>
            </a:path>
          </a:pathLst>
        </a:custGeom>
        <a:noFill/>
        <a:ln w="6350" cap="flat" cmpd="sng" algn="ctr">
          <a:solidFill>
            <a:schemeClr val="accent5">
              <a:shade val="90000"/>
              <a:hueOff val="175458"/>
              <a:satOff val="-1607"/>
              <a:lumOff val="13877"/>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R" sz="1600" b="1" kern="1200">
            <a:latin typeface="+mn-lt"/>
          </a:endParaRPr>
        </a:p>
      </dsp:txBody>
      <dsp:txXfrm>
        <a:off x="5810281" y="1288459"/>
        <a:ext cx="28594" cy="5724"/>
      </dsp:txXfrm>
    </dsp:sp>
    <dsp:sp modelId="{2B9D0DD0-906B-469F-B5DE-24431606FCBE}">
      <dsp:nvSpPr>
        <dsp:cNvPr id="0" name=""/>
        <dsp:cNvSpPr/>
      </dsp:nvSpPr>
      <dsp:spPr>
        <a:xfrm>
          <a:off x="3069222" y="545369"/>
          <a:ext cx="2486508" cy="1491905"/>
        </a:xfrm>
        <a:prstGeom prst="rect">
          <a:avLst/>
        </a:prstGeom>
        <a:gradFill rotWithShape="0">
          <a:gsLst>
            <a:gs pos="0">
              <a:schemeClr val="accent5">
                <a:shade val="50000"/>
                <a:hueOff val="133703"/>
                <a:satOff val="3582"/>
                <a:lumOff val="15781"/>
                <a:alphaOff val="0"/>
                <a:satMod val="103000"/>
                <a:lumMod val="102000"/>
                <a:tint val="94000"/>
              </a:schemeClr>
            </a:gs>
            <a:gs pos="50000">
              <a:schemeClr val="accent5">
                <a:shade val="50000"/>
                <a:hueOff val="133703"/>
                <a:satOff val="3582"/>
                <a:lumOff val="15781"/>
                <a:alphaOff val="0"/>
                <a:satMod val="110000"/>
                <a:lumMod val="100000"/>
                <a:shade val="100000"/>
              </a:schemeClr>
            </a:gs>
            <a:gs pos="100000">
              <a:schemeClr val="accent5">
                <a:shade val="50000"/>
                <a:hueOff val="133703"/>
                <a:satOff val="3582"/>
                <a:lumOff val="157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latin typeface="+mn-lt"/>
            </a:rPr>
            <a:t>Proceso </a:t>
          </a:r>
          <a:r>
            <a:rPr lang="es-CR" sz="1600" b="1" kern="1200" dirty="0">
              <a:latin typeface="+mn-lt"/>
            </a:rPr>
            <a:t>de admisión</a:t>
          </a:r>
          <a:endParaRPr lang="en-US" sz="1600" b="1" kern="1200" dirty="0">
            <a:latin typeface="+mn-lt"/>
          </a:endParaRPr>
        </a:p>
      </dsp:txBody>
      <dsp:txXfrm>
        <a:off x="3069222" y="545369"/>
        <a:ext cx="2486508" cy="1491905"/>
      </dsp:txXfrm>
    </dsp:sp>
    <dsp:sp modelId="{CC64445C-6C0D-41E1-A590-0D785C81E856}">
      <dsp:nvSpPr>
        <dsp:cNvPr id="0" name=""/>
        <dsp:cNvSpPr/>
      </dsp:nvSpPr>
      <dsp:spPr>
        <a:xfrm>
          <a:off x="1254071" y="2035474"/>
          <a:ext cx="6116810" cy="541296"/>
        </a:xfrm>
        <a:custGeom>
          <a:avLst/>
          <a:gdLst/>
          <a:ahLst/>
          <a:cxnLst/>
          <a:rect l="0" t="0" r="0" b="0"/>
          <a:pathLst>
            <a:path>
              <a:moveTo>
                <a:pt x="6116810" y="0"/>
              </a:moveTo>
              <a:lnTo>
                <a:pt x="6116810" y="287748"/>
              </a:lnTo>
              <a:lnTo>
                <a:pt x="0" y="287748"/>
              </a:lnTo>
              <a:lnTo>
                <a:pt x="0" y="541296"/>
              </a:lnTo>
            </a:path>
          </a:pathLst>
        </a:custGeom>
        <a:noFill/>
        <a:ln w="6350" cap="flat" cmpd="sng" algn="ctr">
          <a:solidFill>
            <a:schemeClr val="accent5">
              <a:shade val="90000"/>
              <a:hueOff val="350915"/>
              <a:satOff val="-3215"/>
              <a:lumOff val="27754"/>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n-lt"/>
          </a:endParaRPr>
        </a:p>
      </dsp:txBody>
      <dsp:txXfrm>
        <a:off x="4158889" y="2303260"/>
        <a:ext cx="307174" cy="5724"/>
      </dsp:txXfrm>
    </dsp:sp>
    <dsp:sp modelId="{ACA864A6-86E6-478D-BD12-460C2EC0D0F4}">
      <dsp:nvSpPr>
        <dsp:cNvPr id="0" name=""/>
        <dsp:cNvSpPr/>
      </dsp:nvSpPr>
      <dsp:spPr>
        <a:xfrm>
          <a:off x="6127627" y="545369"/>
          <a:ext cx="2486508" cy="1491905"/>
        </a:xfrm>
        <a:prstGeom prst="rect">
          <a:avLst/>
        </a:prstGeom>
        <a:gradFill rotWithShape="0">
          <a:gsLst>
            <a:gs pos="0">
              <a:schemeClr val="accent5">
                <a:shade val="50000"/>
                <a:hueOff val="267407"/>
                <a:satOff val="7164"/>
                <a:lumOff val="31562"/>
                <a:alphaOff val="0"/>
                <a:satMod val="103000"/>
                <a:lumMod val="102000"/>
                <a:tint val="94000"/>
              </a:schemeClr>
            </a:gs>
            <a:gs pos="50000">
              <a:schemeClr val="accent5">
                <a:shade val="50000"/>
                <a:hueOff val="267407"/>
                <a:satOff val="7164"/>
                <a:lumOff val="31562"/>
                <a:alphaOff val="0"/>
                <a:satMod val="110000"/>
                <a:lumMod val="100000"/>
                <a:shade val="100000"/>
              </a:schemeClr>
            </a:gs>
            <a:gs pos="100000">
              <a:schemeClr val="accent5">
                <a:shade val="50000"/>
                <a:hueOff val="267407"/>
                <a:satOff val="7164"/>
                <a:lumOff val="315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latin typeface="+mn-lt"/>
            </a:rPr>
            <a:t>Monitoreo periódico de las entidades y remisión de informes</a:t>
          </a:r>
          <a:endParaRPr lang="en-US" sz="1600" b="1" kern="1200" dirty="0">
            <a:latin typeface="+mn-lt"/>
          </a:endParaRPr>
        </a:p>
      </dsp:txBody>
      <dsp:txXfrm>
        <a:off x="6127627" y="545369"/>
        <a:ext cx="2486508" cy="1491905"/>
      </dsp:txXfrm>
    </dsp:sp>
    <dsp:sp modelId="{B44F90CF-7BFB-4EF0-B5CE-C5E19F6288ED}">
      <dsp:nvSpPr>
        <dsp:cNvPr id="0" name=""/>
        <dsp:cNvSpPr/>
      </dsp:nvSpPr>
      <dsp:spPr>
        <a:xfrm>
          <a:off x="2495525" y="3309404"/>
          <a:ext cx="541296" cy="91440"/>
        </a:xfrm>
        <a:custGeom>
          <a:avLst/>
          <a:gdLst/>
          <a:ahLst/>
          <a:cxnLst/>
          <a:rect l="0" t="0" r="0" b="0"/>
          <a:pathLst>
            <a:path>
              <a:moveTo>
                <a:pt x="0" y="45720"/>
              </a:moveTo>
              <a:lnTo>
                <a:pt x="541296" y="45720"/>
              </a:lnTo>
            </a:path>
          </a:pathLst>
        </a:custGeom>
        <a:noFill/>
        <a:ln w="6350" cap="flat" cmpd="sng" algn="ctr">
          <a:solidFill>
            <a:schemeClr val="accent5">
              <a:shade val="90000"/>
              <a:hueOff val="175458"/>
              <a:satOff val="-1607"/>
              <a:lumOff val="13877"/>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n-lt"/>
          </a:endParaRPr>
        </a:p>
      </dsp:txBody>
      <dsp:txXfrm>
        <a:off x="2751876" y="3352261"/>
        <a:ext cx="28594" cy="5724"/>
      </dsp:txXfrm>
    </dsp:sp>
    <dsp:sp modelId="{C9856756-2BA0-458B-AD1F-60EB1DEDC8A0}">
      <dsp:nvSpPr>
        <dsp:cNvPr id="0" name=""/>
        <dsp:cNvSpPr/>
      </dsp:nvSpPr>
      <dsp:spPr>
        <a:xfrm>
          <a:off x="10816" y="2609171"/>
          <a:ext cx="2486508" cy="1491905"/>
        </a:xfrm>
        <a:prstGeom prst="rect">
          <a:avLst/>
        </a:prstGeom>
        <a:gradFill rotWithShape="0">
          <a:gsLst>
            <a:gs pos="0">
              <a:schemeClr val="accent5">
                <a:shade val="50000"/>
                <a:hueOff val="267407"/>
                <a:satOff val="7164"/>
                <a:lumOff val="31562"/>
                <a:alphaOff val="0"/>
                <a:satMod val="103000"/>
                <a:lumMod val="102000"/>
                <a:tint val="94000"/>
              </a:schemeClr>
            </a:gs>
            <a:gs pos="50000">
              <a:schemeClr val="accent5">
                <a:shade val="50000"/>
                <a:hueOff val="267407"/>
                <a:satOff val="7164"/>
                <a:lumOff val="31562"/>
                <a:alphaOff val="0"/>
                <a:satMod val="110000"/>
                <a:lumMod val="100000"/>
                <a:shade val="100000"/>
              </a:schemeClr>
            </a:gs>
            <a:gs pos="100000">
              <a:schemeClr val="accent5">
                <a:shade val="50000"/>
                <a:hueOff val="267407"/>
                <a:satOff val="7164"/>
                <a:lumOff val="315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CR" sz="1600" b="1" kern="1200" dirty="0">
              <a:latin typeface="+mn-lt"/>
            </a:rPr>
            <a:t>Empréstitos determinados por: situación financiera, objetivo, plazo, monto y garantías.</a:t>
          </a:r>
          <a:endParaRPr lang="en-US" sz="1600" b="1" kern="1200" dirty="0">
            <a:latin typeface="+mn-lt"/>
          </a:endParaRPr>
        </a:p>
        <a:p>
          <a:pPr marL="114300" lvl="1" indent="-114300" algn="l" defTabSz="533400">
            <a:lnSpc>
              <a:spcPct val="90000"/>
            </a:lnSpc>
            <a:spcBef>
              <a:spcPct val="0"/>
            </a:spcBef>
            <a:spcAft>
              <a:spcPct val="15000"/>
            </a:spcAft>
            <a:buChar char="•"/>
          </a:pPr>
          <a:r>
            <a:rPr lang="en-US" sz="1200" b="0" kern="1200">
              <a:latin typeface="+mn-lt"/>
            </a:rPr>
            <a:t>Liquidez</a:t>
          </a:r>
          <a:endParaRPr lang="en-US" sz="1200" b="0" kern="1200" dirty="0">
            <a:latin typeface="+mn-lt"/>
          </a:endParaRPr>
        </a:p>
        <a:p>
          <a:pPr marL="114300" lvl="1" indent="-114300" algn="l" defTabSz="533400">
            <a:lnSpc>
              <a:spcPct val="90000"/>
            </a:lnSpc>
            <a:spcBef>
              <a:spcPct val="0"/>
            </a:spcBef>
            <a:spcAft>
              <a:spcPct val="15000"/>
            </a:spcAft>
            <a:buChar char="•"/>
          </a:pPr>
          <a:r>
            <a:rPr lang="en-US" sz="1200" b="0" kern="1200">
              <a:latin typeface="+mn-lt"/>
            </a:rPr>
            <a:t>Proyectos de  eficiencia operativa</a:t>
          </a:r>
          <a:endParaRPr lang="en-US" sz="1200" b="0" kern="1200" dirty="0">
            <a:latin typeface="+mn-lt"/>
          </a:endParaRPr>
        </a:p>
      </dsp:txBody>
      <dsp:txXfrm>
        <a:off x="10816" y="2609171"/>
        <a:ext cx="2486508" cy="1491905"/>
      </dsp:txXfrm>
    </dsp:sp>
    <dsp:sp modelId="{13A03C41-129F-4599-B43D-DD51D32D8028}">
      <dsp:nvSpPr>
        <dsp:cNvPr id="0" name=""/>
        <dsp:cNvSpPr/>
      </dsp:nvSpPr>
      <dsp:spPr>
        <a:xfrm>
          <a:off x="3069222" y="2609171"/>
          <a:ext cx="2486508" cy="1491905"/>
        </a:xfrm>
        <a:prstGeom prst="rect">
          <a:avLst/>
        </a:prstGeom>
        <a:gradFill rotWithShape="0">
          <a:gsLst>
            <a:gs pos="0">
              <a:schemeClr val="accent5">
                <a:shade val="50000"/>
                <a:hueOff val="133703"/>
                <a:satOff val="3582"/>
                <a:lumOff val="15781"/>
                <a:alphaOff val="0"/>
                <a:satMod val="103000"/>
                <a:lumMod val="102000"/>
                <a:tint val="94000"/>
              </a:schemeClr>
            </a:gs>
            <a:gs pos="50000">
              <a:schemeClr val="accent5">
                <a:shade val="50000"/>
                <a:hueOff val="133703"/>
                <a:satOff val="3582"/>
                <a:lumOff val="15781"/>
                <a:alphaOff val="0"/>
                <a:satMod val="110000"/>
                <a:lumMod val="100000"/>
                <a:shade val="100000"/>
              </a:schemeClr>
            </a:gs>
            <a:gs pos="100000">
              <a:schemeClr val="accent5">
                <a:shade val="50000"/>
                <a:hueOff val="133703"/>
                <a:satOff val="3582"/>
                <a:lumOff val="157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err="1">
              <a:latin typeface="+mn-lt"/>
            </a:rPr>
            <a:t>Otros</a:t>
          </a:r>
          <a:r>
            <a:rPr lang="en-US" sz="1600" b="1" kern="1200" dirty="0">
              <a:latin typeface="+mn-lt"/>
            </a:rPr>
            <a:t> Servicios:</a:t>
          </a:r>
        </a:p>
        <a:p>
          <a:pPr marL="114300" lvl="1" indent="-114300" algn="l" defTabSz="622300">
            <a:lnSpc>
              <a:spcPct val="90000"/>
            </a:lnSpc>
            <a:spcBef>
              <a:spcPct val="0"/>
            </a:spcBef>
            <a:spcAft>
              <a:spcPct val="15000"/>
            </a:spcAft>
            <a:buChar char="•"/>
          </a:pPr>
          <a:r>
            <a:rPr lang="en-US" sz="1400" b="0" kern="1200" dirty="0" err="1">
              <a:latin typeface="+mn-lt"/>
            </a:rPr>
            <a:t>Fondeo</a:t>
          </a:r>
          <a:r>
            <a:rPr lang="en-US" sz="1400" b="0" kern="1200" dirty="0">
              <a:latin typeface="+mn-lt"/>
            </a:rPr>
            <a:t> </a:t>
          </a:r>
          <a:r>
            <a:rPr lang="en-US" sz="1400" b="0" kern="1200" dirty="0" err="1">
              <a:latin typeface="+mn-lt"/>
            </a:rPr>
            <a:t>consolidado</a:t>
          </a:r>
          <a:endParaRPr lang="en-US" sz="1400" b="0" kern="1200" dirty="0">
            <a:latin typeface="+mn-lt"/>
          </a:endParaRPr>
        </a:p>
        <a:p>
          <a:pPr marL="114300" lvl="1" indent="-114300" algn="l" defTabSz="622300">
            <a:lnSpc>
              <a:spcPct val="90000"/>
            </a:lnSpc>
            <a:spcBef>
              <a:spcPct val="0"/>
            </a:spcBef>
            <a:spcAft>
              <a:spcPct val="15000"/>
            </a:spcAft>
            <a:buChar char="•"/>
          </a:pPr>
          <a:r>
            <a:rPr lang="en-US" sz="1400" b="0" kern="1200" dirty="0" err="1">
              <a:latin typeface="+mn-lt"/>
            </a:rPr>
            <a:t>Centralizar</a:t>
          </a:r>
          <a:r>
            <a:rPr lang="en-US" sz="1400" b="0" kern="1200" dirty="0">
              <a:latin typeface="+mn-lt"/>
            </a:rPr>
            <a:t> y </a:t>
          </a:r>
          <a:r>
            <a:rPr lang="en-US" sz="1400" b="0" kern="1200" dirty="0" err="1">
              <a:latin typeface="+mn-lt"/>
            </a:rPr>
            <a:t>desarrollar</a:t>
          </a:r>
          <a:r>
            <a:rPr lang="en-US" sz="1400" b="0" kern="1200" dirty="0">
              <a:latin typeface="+mn-lt"/>
            </a:rPr>
            <a:t> </a:t>
          </a:r>
          <a:r>
            <a:rPr lang="en-US" sz="1400" b="0" kern="1200" dirty="0" err="1">
              <a:latin typeface="+mn-lt"/>
            </a:rPr>
            <a:t>proyectos</a:t>
          </a:r>
          <a:r>
            <a:rPr lang="en-US" sz="1400" b="0" kern="1200" dirty="0">
              <a:latin typeface="+mn-lt"/>
            </a:rPr>
            <a:t>  </a:t>
          </a:r>
          <a:r>
            <a:rPr lang="en-US" sz="1400" b="0" kern="1200" dirty="0" err="1">
              <a:latin typeface="+mn-lt"/>
            </a:rPr>
            <a:t>comunes</a:t>
          </a:r>
          <a:endParaRPr lang="en-US" sz="1400" b="0" kern="1200" dirty="0">
            <a:latin typeface="+mn-lt"/>
          </a:endParaRPr>
        </a:p>
        <a:p>
          <a:pPr marL="114300" lvl="1" indent="-114300" algn="l" defTabSz="622300">
            <a:lnSpc>
              <a:spcPct val="90000"/>
            </a:lnSpc>
            <a:spcBef>
              <a:spcPct val="0"/>
            </a:spcBef>
            <a:spcAft>
              <a:spcPct val="15000"/>
            </a:spcAft>
            <a:buChar char="•"/>
          </a:pPr>
          <a:r>
            <a:rPr lang="en-US" sz="1400" b="0" kern="1200" dirty="0" err="1">
              <a:latin typeface="+mn-lt"/>
            </a:rPr>
            <a:t>Asesoría</a:t>
          </a:r>
          <a:r>
            <a:rPr lang="en-US" sz="1400" b="0" kern="1200" dirty="0">
              <a:latin typeface="+mn-lt"/>
            </a:rPr>
            <a:t> </a:t>
          </a:r>
          <a:r>
            <a:rPr lang="en-US" sz="1400" b="0" kern="1200" dirty="0" err="1">
              <a:latin typeface="+mn-lt"/>
            </a:rPr>
            <a:t>técnica</a:t>
          </a:r>
          <a:endParaRPr lang="en-US" sz="1400" b="0" kern="1200" dirty="0">
            <a:latin typeface="+mn-lt"/>
          </a:endParaRPr>
        </a:p>
        <a:p>
          <a:pPr marL="171450" lvl="1" indent="-171450" algn="l" defTabSz="711200">
            <a:lnSpc>
              <a:spcPct val="90000"/>
            </a:lnSpc>
            <a:spcBef>
              <a:spcPct val="0"/>
            </a:spcBef>
            <a:spcAft>
              <a:spcPct val="15000"/>
            </a:spcAft>
            <a:buChar char="•"/>
          </a:pPr>
          <a:endParaRPr lang="en-US" sz="1600" b="1" kern="1200" dirty="0">
            <a:latin typeface="+mn-lt"/>
          </a:endParaRPr>
        </a:p>
        <a:p>
          <a:pPr marL="171450" lvl="1" indent="-171450" algn="l" defTabSz="711200">
            <a:lnSpc>
              <a:spcPct val="90000"/>
            </a:lnSpc>
            <a:spcBef>
              <a:spcPct val="0"/>
            </a:spcBef>
            <a:spcAft>
              <a:spcPct val="15000"/>
            </a:spcAft>
            <a:buChar char="•"/>
          </a:pPr>
          <a:endParaRPr lang="en-US" sz="1600" b="1" kern="1200" dirty="0">
            <a:latin typeface="+mn-lt"/>
          </a:endParaRPr>
        </a:p>
      </dsp:txBody>
      <dsp:txXfrm>
        <a:off x="3069222" y="2609171"/>
        <a:ext cx="2486508" cy="1491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192B-E3EC-4417-89D3-BE98F361A636}">
      <dsp:nvSpPr>
        <dsp:cNvPr id="0" name=""/>
        <dsp:cNvSpPr/>
      </dsp:nvSpPr>
      <dsp:spPr>
        <a:xfrm>
          <a:off x="843014" y="4829035"/>
          <a:ext cx="371829" cy="354257"/>
        </a:xfrm>
        <a:custGeom>
          <a:avLst/>
          <a:gdLst/>
          <a:ahLst/>
          <a:cxnLst/>
          <a:rect l="0" t="0" r="0" b="0"/>
          <a:pathLst>
            <a:path>
              <a:moveTo>
                <a:pt x="0" y="0"/>
              </a:moveTo>
              <a:lnTo>
                <a:pt x="185914" y="0"/>
              </a:lnTo>
              <a:lnTo>
                <a:pt x="185914" y="354257"/>
              </a:lnTo>
              <a:lnTo>
                <a:pt x="371829" y="35425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993325"/>
        <a:ext cx="25678" cy="25678"/>
      </dsp:txXfrm>
    </dsp:sp>
    <dsp:sp modelId="{6C3C8BBA-27DE-4514-B644-6980607A1433}">
      <dsp:nvSpPr>
        <dsp:cNvPr id="0" name=""/>
        <dsp:cNvSpPr/>
      </dsp:nvSpPr>
      <dsp:spPr>
        <a:xfrm>
          <a:off x="843014" y="4474777"/>
          <a:ext cx="371829" cy="354257"/>
        </a:xfrm>
        <a:custGeom>
          <a:avLst/>
          <a:gdLst/>
          <a:ahLst/>
          <a:cxnLst/>
          <a:rect l="0" t="0" r="0" b="0"/>
          <a:pathLst>
            <a:path>
              <a:moveTo>
                <a:pt x="0" y="354257"/>
              </a:moveTo>
              <a:lnTo>
                <a:pt x="185914" y="354257"/>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639067"/>
        <a:ext cx="25678" cy="25678"/>
      </dsp:txXfrm>
    </dsp:sp>
    <dsp:sp modelId="{CBE32516-3EF5-4FEF-9E47-9399824C81A2}">
      <dsp:nvSpPr>
        <dsp:cNvPr id="0" name=""/>
        <dsp:cNvSpPr/>
      </dsp:nvSpPr>
      <dsp:spPr>
        <a:xfrm>
          <a:off x="843014" y="1704108"/>
          <a:ext cx="371829" cy="1417031"/>
        </a:xfrm>
        <a:custGeom>
          <a:avLst/>
          <a:gdLst/>
          <a:ahLst/>
          <a:cxnLst/>
          <a:rect l="0" t="0" r="0" b="0"/>
          <a:pathLst>
            <a:path>
              <a:moveTo>
                <a:pt x="0" y="0"/>
              </a:moveTo>
              <a:lnTo>
                <a:pt x="185914" y="0"/>
              </a:lnTo>
              <a:lnTo>
                <a:pt x="185914" y="1417031"/>
              </a:lnTo>
              <a:lnTo>
                <a:pt x="371829" y="141703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2375998"/>
        <a:ext cx="73250" cy="73250"/>
      </dsp:txXfrm>
    </dsp:sp>
    <dsp:sp modelId="{B144D8BC-4122-4EE6-BDCF-3F9291234A22}">
      <dsp:nvSpPr>
        <dsp:cNvPr id="0" name=""/>
        <dsp:cNvSpPr/>
      </dsp:nvSpPr>
      <dsp:spPr>
        <a:xfrm>
          <a:off x="843014" y="1704108"/>
          <a:ext cx="371829" cy="708515"/>
        </a:xfrm>
        <a:custGeom>
          <a:avLst/>
          <a:gdLst/>
          <a:ahLst/>
          <a:cxnLst/>
          <a:rect l="0" t="0" r="0" b="0"/>
          <a:pathLst>
            <a:path>
              <a:moveTo>
                <a:pt x="0" y="0"/>
              </a:moveTo>
              <a:lnTo>
                <a:pt x="185914" y="0"/>
              </a:lnTo>
              <a:lnTo>
                <a:pt x="185914" y="708515"/>
              </a:lnTo>
              <a:lnTo>
                <a:pt x="371829" y="70851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2038362"/>
        <a:ext cx="40007" cy="40007"/>
      </dsp:txXfrm>
    </dsp:sp>
    <dsp:sp modelId="{E81D0B53-4E8C-4DFF-B328-69455182C32E}">
      <dsp:nvSpPr>
        <dsp:cNvPr id="0" name=""/>
        <dsp:cNvSpPr/>
      </dsp:nvSpPr>
      <dsp:spPr>
        <a:xfrm>
          <a:off x="843014" y="1658388"/>
          <a:ext cx="371829" cy="91440"/>
        </a:xfrm>
        <a:custGeom>
          <a:avLst/>
          <a:gdLst/>
          <a:ahLst/>
          <a:cxnLst/>
          <a:rect l="0" t="0" r="0" b="0"/>
          <a:pathLst>
            <a:path>
              <a:moveTo>
                <a:pt x="0" y="45720"/>
              </a:moveTo>
              <a:lnTo>
                <a:pt x="371829" y="4572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9633" y="1694812"/>
        <a:ext cx="18591" cy="18591"/>
      </dsp:txXfrm>
    </dsp:sp>
    <dsp:sp modelId="{1369F598-0AAE-4409-8378-600C7DE59496}">
      <dsp:nvSpPr>
        <dsp:cNvPr id="0" name=""/>
        <dsp:cNvSpPr/>
      </dsp:nvSpPr>
      <dsp:spPr>
        <a:xfrm>
          <a:off x="843014" y="995592"/>
          <a:ext cx="371829" cy="708515"/>
        </a:xfrm>
        <a:custGeom>
          <a:avLst/>
          <a:gdLst/>
          <a:ahLst/>
          <a:cxnLst/>
          <a:rect l="0" t="0" r="0" b="0"/>
          <a:pathLst>
            <a:path>
              <a:moveTo>
                <a:pt x="0" y="708515"/>
              </a:moveTo>
              <a:lnTo>
                <a:pt x="185914" y="708515"/>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1329846"/>
        <a:ext cx="40007" cy="40007"/>
      </dsp:txXfrm>
    </dsp:sp>
    <dsp:sp modelId="{F9EADB30-1257-40CD-A7A1-EC9D10B80F85}">
      <dsp:nvSpPr>
        <dsp:cNvPr id="0" name=""/>
        <dsp:cNvSpPr/>
      </dsp:nvSpPr>
      <dsp:spPr>
        <a:xfrm>
          <a:off x="843014" y="287076"/>
          <a:ext cx="371829" cy="1417031"/>
        </a:xfrm>
        <a:custGeom>
          <a:avLst/>
          <a:gdLst/>
          <a:ahLst/>
          <a:cxnLst/>
          <a:rect l="0" t="0" r="0" b="0"/>
          <a:pathLst>
            <a:path>
              <a:moveTo>
                <a:pt x="0" y="1417031"/>
              </a:moveTo>
              <a:lnTo>
                <a:pt x="185914" y="1417031"/>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958967"/>
        <a:ext cx="73250" cy="73250"/>
      </dsp:txXfrm>
    </dsp:sp>
    <dsp:sp modelId="{E9B05B9E-494B-4837-8F25-9A3A2FA1F9EF}">
      <dsp:nvSpPr>
        <dsp:cNvPr id="0" name=""/>
        <dsp:cNvSpPr/>
      </dsp:nvSpPr>
      <dsp:spPr>
        <a:xfrm rot="16200000">
          <a:off x="-932004" y="1420701"/>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Área</a:t>
          </a:r>
          <a:r>
            <a:rPr lang="es-CR" sz="2800" kern="1200" dirty="0">
              <a:latin typeface="Aharoni" panose="02010803020104030203" pitchFamily="2" charset="-79"/>
              <a:cs typeface="Aharoni" panose="02010803020104030203" pitchFamily="2" charset="-79"/>
            </a:rPr>
            <a:t> </a:t>
          </a:r>
          <a:r>
            <a:rPr lang="es-CR" sz="2400" kern="1200" dirty="0">
              <a:latin typeface="Aharoni" panose="02010803020104030203" pitchFamily="2" charset="-79"/>
              <a:cs typeface="Aharoni" panose="02010803020104030203" pitchFamily="2" charset="-79"/>
            </a:rPr>
            <a:t>Técnica</a:t>
          </a:r>
          <a:endParaRPr lang="es-CR" sz="2800" kern="1200" dirty="0">
            <a:latin typeface="Aharoni" panose="02010803020104030203" pitchFamily="2" charset="-79"/>
            <a:cs typeface="Aharoni" panose="02010803020104030203" pitchFamily="2" charset="-79"/>
          </a:endParaRPr>
        </a:p>
      </dsp:txBody>
      <dsp:txXfrm>
        <a:off x="-932004" y="1420701"/>
        <a:ext cx="2983224" cy="566812"/>
      </dsp:txXfrm>
    </dsp:sp>
    <dsp:sp modelId="{BEB99801-4510-47CA-80FB-0F674EF7489E}">
      <dsp:nvSpPr>
        <dsp:cNvPr id="0" name=""/>
        <dsp:cNvSpPr/>
      </dsp:nvSpPr>
      <dsp:spPr>
        <a:xfrm>
          <a:off x="1214843" y="3670"/>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Monitoreo y análisis</a:t>
          </a:r>
        </a:p>
      </dsp:txBody>
      <dsp:txXfrm>
        <a:off x="1214843" y="3670"/>
        <a:ext cx="5083925" cy="566812"/>
      </dsp:txXfrm>
    </dsp:sp>
    <dsp:sp modelId="{D736DF17-33B9-4988-A1F1-F318DAC906A2}">
      <dsp:nvSpPr>
        <dsp:cNvPr id="0" name=""/>
        <dsp:cNvSpPr/>
      </dsp:nvSpPr>
      <dsp:spPr>
        <a:xfrm>
          <a:off x="1214843" y="712186"/>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Diagnósticos, Informes y Proyecciones</a:t>
          </a:r>
        </a:p>
      </dsp:txBody>
      <dsp:txXfrm>
        <a:off x="1214843" y="712186"/>
        <a:ext cx="5083925" cy="566812"/>
      </dsp:txXfrm>
    </dsp:sp>
    <dsp:sp modelId="{ABB6C8BE-A516-475C-89FE-979A2322E85D}">
      <dsp:nvSpPr>
        <dsp:cNvPr id="0" name=""/>
        <dsp:cNvSpPr/>
      </dsp:nvSpPr>
      <dsp:spPr>
        <a:xfrm>
          <a:off x="1214843" y="1420701"/>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Fondeo Consolidado</a:t>
          </a:r>
        </a:p>
      </dsp:txBody>
      <dsp:txXfrm>
        <a:off x="1214843" y="1420701"/>
        <a:ext cx="5083925" cy="566812"/>
      </dsp:txXfrm>
    </dsp:sp>
    <dsp:sp modelId="{24D1F08B-24A3-48D1-A9EF-DD6245D5E560}">
      <dsp:nvSpPr>
        <dsp:cNvPr id="0" name=""/>
        <dsp:cNvSpPr/>
      </dsp:nvSpPr>
      <dsp:spPr>
        <a:xfrm>
          <a:off x="1214843" y="2129217"/>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Estructuración de proyectos</a:t>
          </a:r>
        </a:p>
      </dsp:txBody>
      <dsp:txXfrm>
        <a:off x="1214843" y="2129217"/>
        <a:ext cx="5083925" cy="566812"/>
      </dsp:txXfrm>
    </dsp:sp>
    <dsp:sp modelId="{FC09FC6A-8737-4E26-BD9D-5911FDBC3C45}">
      <dsp:nvSpPr>
        <dsp:cNvPr id="0" name=""/>
        <dsp:cNvSpPr/>
      </dsp:nvSpPr>
      <dsp:spPr>
        <a:xfrm>
          <a:off x="1214843" y="2837733"/>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Asesoría técnica y otros servicios</a:t>
          </a:r>
        </a:p>
      </dsp:txBody>
      <dsp:txXfrm>
        <a:off x="1214843" y="2837733"/>
        <a:ext cx="5083925" cy="566812"/>
      </dsp:txXfrm>
    </dsp:sp>
    <dsp:sp modelId="{9C0F31BE-E412-48A4-A7F2-FBE35846E803}">
      <dsp:nvSpPr>
        <dsp:cNvPr id="0" name=""/>
        <dsp:cNvSpPr/>
      </dsp:nvSpPr>
      <dsp:spPr>
        <a:xfrm rot="16200000">
          <a:off x="-932004" y="4545629"/>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Comité Técnico</a:t>
          </a:r>
        </a:p>
      </dsp:txBody>
      <dsp:txXfrm>
        <a:off x="-932004" y="4545629"/>
        <a:ext cx="2983224" cy="566812"/>
      </dsp:txXfrm>
    </dsp:sp>
    <dsp:sp modelId="{E2F560E7-205E-4D7E-89AE-65EFADDFF37E}">
      <dsp:nvSpPr>
        <dsp:cNvPr id="0" name=""/>
        <dsp:cNvSpPr/>
      </dsp:nvSpPr>
      <dsp:spPr>
        <a:xfrm>
          <a:off x="1214843" y="4191371"/>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Admisibilidad</a:t>
          </a:r>
        </a:p>
      </dsp:txBody>
      <dsp:txXfrm>
        <a:off x="1214843" y="4191371"/>
        <a:ext cx="5083925" cy="566812"/>
      </dsp:txXfrm>
    </dsp:sp>
    <dsp:sp modelId="{E855CA12-1B88-4C35-B189-1AB84DEC7E83}">
      <dsp:nvSpPr>
        <dsp:cNvPr id="0" name=""/>
        <dsp:cNvSpPr/>
      </dsp:nvSpPr>
      <dsp:spPr>
        <a:xfrm>
          <a:off x="1214843" y="4899887"/>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Aprobación de apoyos de Liquidez y Proyectos</a:t>
          </a:r>
        </a:p>
      </dsp:txBody>
      <dsp:txXfrm>
        <a:off x="1214843" y="4899887"/>
        <a:ext cx="5083925" cy="566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778"/>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778"/>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Obligatoriedad de entrega oportuna de información periódica. </a:t>
          </a:r>
        </a:p>
      </dsp:txBody>
      <dsp:txXfrm>
        <a:off x="0" y="778"/>
        <a:ext cx="5694273" cy="911285"/>
      </dsp:txXfrm>
    </dsp:sp>
    <dsp:sp modelId="{DBD3DE10-12FE-4F60-BA1A-D46500191E04}">
      <dsp:nvSpPr>
        <dsp:cNvPr id="0" name=""/>
        <dsp:cNvSpPr/>
      </dsp:nvSpPr>
      <dsp:spPr>
        <a:xfrm>
          <a:off x="0" y="912063"/>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04B7-2D47-40FC-8D4A-3DA9644AE396}">
      <dsp:nvSpPr>
        <dsp:cNvPr id="0" name=""/>
        <dsp:cNvSpPr/>
      </dsp:nvSpPr>
      <dsp:spPr>
        <a:xfrm>
          <a:off x="0" y="912063"/>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Tener la capacidad de solicitar garantías financieras o reales por los apoyos a ofrecer. </a:t>
          </a:r>
        </a:p>
      </dsp:txBody>
      <dsp:txXfrm>
        <a:off x="0" y="912063"/>
        <a:ext cx="5694273" cy="911285"/>
      </dsp:txXfrm>
    </dsp:sp>
    <dsp:sp modelId="{30BF08FC-6E6F-41CA-B5A6-956956F118DA}">
      <dsp:nvSpPr>
        <dsp:cNvPr id="0" name=""/>
        <dsp:cNvSpPr/>
      </dsp:nvSpPr>
      <dsp:spPr>
        <a:xfrm>
          <a:off x="0" y="1823348"/>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232F9-385C-4C63-A81C-E4BDB43EB762}">
      <dsp:nvSpPr>
        <dsp:cNvPr id="0" name=""/>
        <dsp:cNvSpPr/>
      </dsp:nvSpPr>
      <dsp:spPr>
        <a:xfrm>
          <a:off x="0" y="1823348"/>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Establecer medidas correctivas en los beneficiarios para minimizar problemas de riesgo moral y de liquidez futuros. </a:t>
          </a:r>
        </a:p>
      </dsp:txBody>
      <dsp:txXfrm>
        <a:off x="0" y="1823348"/>
        <a:ext cx="5694273" cy="911285"/>
      </dsp:txXfrm>
    </dsp:sp>
    <dsp:sp modelId="{1CAC5B62-EE41-4F0F-BE2E-1464ACAF3DC2}">
      <dsp:nvSpPr>
        <dsp:cNvPr id="0" name=""/>
        <dsp:cNvSpPr/>
      </dsp:nvSpPr>
      <dsp:spPr>
        <a:xfrm>
          <a:off x="0" y="2734633"/>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2D6E8-0D22-498B-926D-833195B9EECD}">
      <dsp:nvSpPr>
        <dsp:cNvPr id="0" name=""/>
        <dsp:cNvSpPr/>
      </dsp:nvSpPr>
      <dsp:spPr>
        <a:xfrm>
          <a:off x="0" y="2734633"/>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El Fondo definirá </a:t>
          </a:r>
          <a:r>
            <a:rPr lang="es-CR" sz="1600" b="1" kern="1200" dirty="0">
              <a:latin typeface="+mn-lt"/>
            </a:rPr>
            <a:t>técnicamente</a:t>
          </a:r>
          <a:r>
            <a:rPr lang="es-CR" sz="1600" kern="1200" dirty="0">
              <a:latin typeface="+mn-lt"/>
            </a:rPr>
            <a:t>, para cada apoyo financiero el monto de la cuantía que se podrá utilizar y sus condiciones.</a:t>
          </a:r>
        </a:p>
      </dsp:txBody>
      <dsp:txXfrm>
        <a:off x="0" y="2734633"/>
        <a:ext cx="5694273" cy="911285"/>
      </dsp:txXfrm>
    </dsp:sp>
    <dsp:sp modelId="{03FA58D8-EE0B-4A56-8C62-142DF4316BBE}">
      <dsp:nvSpPr>
        <dsp:cNvPr id="0" name=""/>
        <dsp:cNvSpPr/>
      </dsp:nvSpPr>
      <dsp:spPr>
        <a:xfrm>
          <a:off x="0" y="364591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9E777-57BB-4D66-8403-AFC2B12A95B1}">
      <dsp:nvSpPr>
        <dsp:cNvPr id="0" name=""/>
        <dsp:cNvSpPr/>
      </dsp:nvSpPr>
      <dsp:spPr>
        <a:xfrm>
          <a:off x="0" y="3645919"/>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Contar con políticas de colocación e inversiones establecidas técnicamente, que gestionen adecuadamente los riesgos financieros y no financieros y los conflictos de interés.</a:t>
          </a:r>
        </a:p>
      </dsp:txBody>
      <dsp:txXfrm>
        <a:off x="0" y="3645919"/>
        <a:ext cx="5694273" cy="911285"/>
      </dsp:txXfrm>
    </dsp:sp>
    <dsp:sp modelId="{A5A5246C-4FFD-4256-BCD2-9EE0758A3F1C}">
      <dsp:nvSpPr>
        <dsp:cNvPr id="0" name=""/>
        <dsp:cNvSpPr/>
      </dsp:nvSpPr>
      <dsp:spPr>
        <a:xfrm>
          <a:off x="0" y="4557204"/>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AA05E-3A14-45E2-9086-932B25C41D27}">
      <dsp:nvSpPr>
        <dsp:cNvPr id="0" name=""/>
        <dsp:cNvSpPr/>
      </dsp:nvSpPr>
      <dsp:spPr>
        <a:xfrm>
          <a:off x="0" y="4557204"/>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Durante los 3 primeros años de operación los apoyos financieros no podrán superar 60% del capital aportado a menos que se brinden garantías colaterales o se pignoren activos</a:t>
          </a:r>
        </a:p>
      </dsp:txBody>
      <dsp:txXfrm>
        <a:off x="0" y="4557204"/>
        <a:ext cx="5694273" cy="911285"/>
      </dsp:txXfrm>
    </dsp:sp>
    <dsp:sp modelId="{992BCA67-903D-4991-B7FA-3940BB449A0E}">
      <dsp:nvSpPr>
        <dsp:cNvPr id="0" name=""/>
        <dsp:cNvSpPr/>
      </dsp:nvSpPr>
      <dsp:spPr>
        <a:xfrm>
          <a:off x="0" y="546848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D41CF-5283-481C-8B3A-FA79B16597CE}">
      <dsp:nvSpPr>
        <dsp:cNvPr id="0" name=""/>
        <dsp:cNvSpPr/>
      </dsp:nvSpPr>
      <dsp:spPr>
        <a:xfrm>
          <a:off x="0" y="5468489"/>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Cuando se utilice el Fondo de Estabilidad el mismo debe restituirse por el beneficiario.</a:t>
          </a:r>
        </a:p>
      </dsp:txBody>
      <dsp:txXfrm>
        <a:off x="0" y="5468489"/>
        <a:ext cx="5694273" cy="9112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3527"/>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3527"/>
          <a:ext cx="5715538" cy="92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Las actividades complementarias del fondo serán aprobadas por el Consejo de Administración</a:t>
          </a:r>
        </a:p>
      </dsp:txBody>
      <dsp:txXfrm>
        <a:off x="0" y="3527"/>
        <a:ext cx="5715538" cy="921041"/>
      </dsp:txXfrm>
    </dsp:sp>
    <dsp:sp modelId="{A483DB8B-DBC6-4468-A355-7078B8ED2885}">
      <dsp:nvSpPr>
        <dsp:cNvPr id="0" name=""/>
        <dsp:cNvSpPr/>
      </dsp:nvSpPr>
      <dsp:spPr>
        <a:xfrm>
          <a:off x="0" y="924569"/>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0281D-4DB9-4FCF-B1B0-4097D8C9782F}">
      <dsp:nvSpPr>
        <dsp:cNvPr id="0" name=""/>
        <dsp:cNvSpPr/>
      </dsp:nvSpPr>
      <dsp:spPr>
        <a:xfrm>
          <a:off x="0" y="924569"/>
          <a:ext cx="5715538" cy="867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Los excedentes formarán parte de la reserva de fortalecimiento del Fondo</a:t>
          </a:r>
        </a:p>
      </dsp:txBody>
      <dsp:txXfrm>
        <a:off x="0" y="924569"/>
        <a:ext cx="5715538" cy="867308"/>
      </dsp:txXfrm>
    </dsp:sp>
    <dsp:sp modelId="{0B1A4735-2CFB-42EA-9CE8-C6A865802963}">
      <dsp:nvSpPr>
        <dsp:cNvPr id="0" name=""/>
        <dsp:cNvSpPr/>
      </dsp:nvSpPr>
      <dsp:spPr>
        <a:xfrm>
          <a:off x="0" y="1791877"/>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59387-D836-4C74-AFB7-55A294241654}">
      <dsp:nvSpPr>
        <dsp:cNvPr id="0" name=""/>
        <dsp:cNvSpPr/>
      </dsp:nvSpPr>
      <dsp:spPr>
        <a:xfrm>
          <a:off x="0" y="1791877"/>
          <a:ext cx="5715538" cy="102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Las afiliadas podrán ejercer su derecho de retiro en cualquier momento, siempre y cuando no mantengan obligaciones con el Fondo o las cancelen en su totalidad.  </a:t>
          </a:r>
        </a:p>
      </dsp:txBody>
      <dsp:txXfrm>
        <a:off x="0" y="1791877"/>
        <a:ext cx="5715538" cy="1020775"/>
      </dsp:txXfrm>
    </dsp:sp>
    <dsp:sp modelId="{4C29FE14-F37D-4883-AB06-EA8805A70027}">
      <dsp:nvSpPr>
        <dsp:cNvPr id="0" name=""/>
        <dsp:cNvSpPr/>
      </dsp:nvSpPr>
      <dsp:spPr>
        <a:xfrm>
          <a:off x="0" y="2812653"/>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94150-EE66-40F0-BEDF-E345973776F5}">
      <dsp:nvSpPr>
        <dsp:cNvPr id="0" name=""/>
        <dsp:cNvSpPr/>
      </dsp:nvSpPr>
      <dsp:spPr>
        <a:xfrm>
          <a:off x="0" y="2812653"/>
          <a:ext cx="5715538" cy="98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Durante los primeros 10 años de operación el capital será devuelto un año después de presentada la renuncia sin exceder el 5% del capital del Fondo</a:t>
          </a:r>
        </a:p>
      </dsp:txBody>
      <dsp:txXfrm>
        <a:off x="0" y="2812653"/>
        <a:ext cx="5715538" cy="980658"/>
      </dsp:txXfrm>
    </dsp:sp>
    <dsp:sp modelId="{E941DC67-59AA-4582-824D-844EC1084A23}">
      <dsp:nvSpPr>
        <dsp:cNvPr id="0" name=""/>
        <dsp:cNvSpPr/>
      </dsp:nvSpPr>
      <dsp:spPr>
        <a:xfrm>
          <a:off x="0" y="3793311"/>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58754-95E9-4291-8D35-115C8909B6C2}">
      <dsp:nvSpPr>
        <dsp:cNvPr id="0" name=""/>
        <dsp:cNvSpPr/>
      </dsp:nvSpPr>
      <dsp:spPr>
        <a:xfrm>
          <a:off x="0" y="3793311"/>
          <a:ext cx="5715538" cy="82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A partir del año 11 el capital será devuelto un año después de presentada la renuncia sin exceder el 10% del capital del Fondo</a:t>
          </a:r>
        </a:p>
      </dsp:txBody>
      <dsp:txXfrm>
        <a:off x="0" y="3793311"/>
        <a:ext cx="5715538" cy="823226"/>
      </dsp:txXfrm>
    </dsp:sp>
    <dsp:sp modelId="{82531E05-0AE5-4660-8F94-44F9DF4F8DE4}">
      <dsp:nvSpPr>
        <dsp:cNvPr id="0" name=""/>
        <dsp:cNvSpPr/>
      </dsp:nvSpPr>
      <dsp:spPr>
        <a:xfrm>
          <a:off x="0" y="461653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A5508-B21F-42CC-81DA-6E0E35FFDE38}">
      <dsp:nvSpPr>
        <dsp:cNvPr id="0" name=""/>
        <dsp:cNvSpPr/>
      </dsp:nvSpPr>
      <dsp:spPr>
        <a:xfrm>
          <a:off x="0" y="4616538"/>
          <a:ext cx="5709956" cy="117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En caso de que la información financiera aportada al Fondo sea dolosamente alterada, la Asamblea tiene la potestad de aplicar la salida forzosa del Fondo y una sanción económica de hasta 25% del capital aportado.</a:t>
          </a:r>
        </a:p>
      </dsp:txBody>
      <dsp:txXfrm>
        <a:off x="0" y="4616538"/>
        <a:ext cx="5709956" cy="1177065"/>
      </dsp:txXfrm>
    </dsp:sp>
    <dsp:sp modelId="{9228462D-2526-405A-82A7-307B1FF38837}">
      <dsp:nvSpPr>
        <dsp:cNvPr id="0" name=""/>
        <dsp:cNvSpPr/>
      </dsp:nvSpPr>
      <dsp:spPr>
        <a:xfrm>
          <a:off x="0" y="579360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9E41A-0AB5-488B-B003-DC8672BC905D}">
      <dsp:nvSpPr>
        <dsp:cNvPr id="0" name=""/>
        <dsp:cNvSpPr/>
      </dsp:nvSpPr>
      <dsp:spPr>
        <a:xfrm>
          <a:off x="0" y="5793604"/>
          <a:ext cx="5715538" cy="61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El esquema de aportación será revisado en el año 5 de operación (2026)</a:t>
          </a:r>
        </a:p>
        <a:p>
          <a:pPr marL="0" lvl="0" indent="0" algn="l" defTabSz="711200">
            <a:lnSpc>
              <a:spcPct val="90000"/>
            </a:lnSpc>
            <a:spcBef>
              <a:spcPct val="0"/>
            </a:spcBef>
            <a:spcAft>
              <a:spcPct val="35000"/>
            </a:spcAft>
            <a:buNone/>
          </a:pPr>
          <a:endParaRPr lang="es-CR" sz="1600" kern="1200" dirty="0"/>
        </a:p>
      </dsp:txBody>
      <dsp:txXfrm>
        <a:off x="0" y="5793604"/>
        <a:ext cx="5715538" cy="6138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6240-C20A-4A84-A911-F18514F5604F}" type="datetimeFigureOut">
              <a:rPr lang="es-CR" smtClean="0"/>
              <a:t>29/7/2021</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B1EF-7D4D-4ACF-9035-7374292B1C06}" type="slidenum">
              <a:rPr lang="es-CR" smtClean="0"/>
              <a:t>‹Nº›</a:t>
            </a:fld>
            <a:endParaRPr lang="es-CR"/>
          </a:p>
        </p:txBody>
      </p:sp>
    </p:spTree>
    <p:extLst>
      <p:ext uri="{BB962C8B-B14F-4D97-AF65-F5344CB8AC3E}">
        <p14:creationId xmlns:p14="http://schemas.microsoft.com/office/powerpoint/2010/main" val="136239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11</a:t>
            </a:fld>
            <a:endParaRPr lang="es-CR"/>
          </a:p>
        </p:txBody>
      </p:sp>
    </p:spTree>
    <p:extLst>
      <p:ext uri="{BB962C8B-B14F-4D97-AF65-F5344CB8AC3E}">
        <p14:creationId xmlns:p14="http://schemas.microsoft.com/office/powerpoint/2010/main" val="103334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31</a:t>
            </a:fld>
            <a:endParaRPr lang="es-CR"/>
          </a:p>
        </p:txBody>
      </p:sp>
    </p:spTree>
    <p:extLst>
      <p:ext uri="{BB962C8B-B14F-4D97-AF65-F5344CB8AC3E}">
        <p14:creationId xmlns:p14="http://schemas.microsoft.com/office/powerpoint/2010/main" val="7551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12</a:t>
            </a:fld>
            <a:endParaRPr lang="es-CR"/>
          </a:p>
        </p:txBody>
      </p:sp>
    </p:spTree>
    <p:extLst>
      <p:ext uri="{BB962C8B-B14F-4D97-AF65-F5344CB8AC3E}">
        <p14:creationId xmlns:p14="http://schemas.microsoft.com/office/powerpoint/2010/main" val="2110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13</a:t>
            </a:fld>
            <a:endParaRPr lang="es-CR"/>
          </a:p>
        </p:txBody>
      </p:sp>
    </p:spTree>
    <p:extLst>
      <p:ext uri="{BB962C8B-B14F-4D97-AF65-F5344CB8AC3E}">
        <p14:creationId xmlns:p14="http://schemas.microsoft.com/office/powerpoint/2010/main" val="420573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16</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17</a:t>
            </a:fld>
            <a:endParaRPr lang="es-CR"/>
          </a:p>
        </p:txBody>
      </p:sp>
    </p:spTree>
    <p:extLst>
      <p:ext uri="{BB962C8B-B14F-4D97-AF65-F5344CB8AC3E}">
        <p14:creationId xmlns:p14="http://schemas.microsoft.com/office/powerpoint/2010/main" val="12550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22</a:t>
            </a:fld>
            <a:endParaRPr lang="es-CR"/>
          </a:p>
        </p:txBody>
      </p:sp>
    </p:spTree>
    <p:extLst>
      <p:ext uri="{BB962C8B-B14F-4D97-AF65-F5344CB8AC3E}">
        <p14:creationId xmlns:p14="http://schemas.microsoft.com/office/powerpoint/2010/main" val="7023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23</a:t>
            </a:fld>
            <a:endParaRPr lang="es-CR"/>
          </a:p>
        </p:txBody>
      </p:sp>
    </p:spTree>
    <p:extLst>
      <p:ext uri="{BB962C8B-B14F-4D97-AF65-F5344CB8AC3E}">
        <p14:creationId xmlns:p14="http://schemas.microsoft.com/office/powerpoint/2010/main" val="312670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25</a:t>
            </a:fld>
            <a:endParaRPr lang="es-CR"/>
          </a:p>
        </p:txBody>
      </p:sp>
    </p:spTree>
    <p:extLst>
      <p:ext uri="{BB962C8B-B14F-4D97-AF65-F5344CB8AC3E}">
        <p14:creationId xmlns:p14="http://schemas.microsoft.com/office/powerpoint/2010/main" val="214462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28</a:t>
            </a:fld>
            <a:endParaRPr lang="es-CR"/>
          </a:p>
        </p:txBody>
      </p:sp>
    </p:spTree>
    <p:extLst>
      <p:ext uri="{BB962C8B-B14F-4D97-AF65-F5344CB8AC3E}">
        <p14:creationId xmlns:p14="http://schemas.microsoft.com/office/powerpoint/2010/main" val="241261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5341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696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495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6849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362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29/7/2021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9507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29/7/2021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25459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29/7/2021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7049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29/7/2021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1482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29/7/2021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354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29/7/2021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592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2219-6941-4320-A1C0-27DBDF7D1EF7}" type="datetimeFigureOut">
              <a:rPr lang="es-CR" smtClean="0"/>
              <a:t>29/7/2021</a:t>
            </a:fld>
            <a:endParaRPr lang="es-C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33954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0" rIns="91440" bIns="45720" rtlCol="0" anchor="ctr">
            <a:normAutofit/>
          </a:bodyPr>
          <a:lstStyle/>
          <a:p>
            <a:pPr algn="r"/>
            <a:r>
              <a:rPr lang="en-US" sz="3300" b="1">
                <a:solidFill>
                  <a:srgbClr val="FFFFFF"/>
                </a:solidFill>
              </a:rPr>
              <a:t>FONDO PRUDENCIAL </a:t>
            </a:r>
            <a:br>
              <a:rPr lang="en-US" sz="3300" b="1">
                <a:solidFill>
                  <a:srgbClr val="FFFFFF"/>
                </a:solidFill>
              </a:rPr>
            </a:br>
            <a:r>
              <a:rPr lang="en-US" sz="3300" b="1">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0"/>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4500" b="1">
                <a:solidFill>
                  <a:srgbClr val="FFFFFF"/>
                </a:solidFill>
              </a:rPr>
              <a:t>FONDO PRUDENCIAL </a:t>
            </a:r>
            <a:br>
              <a:rPr lang="en-US" sz="4500" b="1">
                <a:solidFill>
                  <a:srgbClr val="FFFFFF"/>
                </a:solidFill>
              </a:rPr>
            </a:br>
            <a:r>
              <a:rPr lang="en-US" sz="4500" b="1">
                <a:solidFill>
                  <a:srgbClr val="FFFFFF"/>
                </a:solidFill>
              </a:rPr>
              <a:t>DE ESTABILIDAD COOPERATIVA</a:t>
            </a:r>
          </a:p>
        </p:txBody>
      </p:sp>
    </p:spTree>
    <p:extLst>
      <p:ext uri="{BB962C8B-B14F-4D97-AF65-F5344CB8AC3E}">
        <p14:creationId xmlns:p14="http://schemas.microsoft.com/office/powerpoint/2010/main" val="144512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648708" y="594232"/>
            <a:ext cx="3048252" cy="1424934"/>
          </a:xfrm>
        </p:spPr>
        <p:txBody>
          <a:bodyPr>
            <a:normAutofit/>
          </a:bodyPr>
          <a:lstStyle/>
          <a:p>
            <a:pPr algn="ctr"/>
            <a:r>
              <a:rPr lang="es-CR" sz="3000" dirty="0">
                <a:solidFill>
                  <a:srgbClr val="00B050"/>
                </a:solidFill>
              </a:rPr>
              <a:t>MOTIVACIÓN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751230888"/>
              </p:ext>
            </p:extLst>
          </p:nvPr>
        </p:nvGraphicFramePr>
        <p:xfrm>
          <a:off x="5542028" y="2103120"/>
          <a:ext cx="3261612" cy="41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23021" r="9465" b="-1"/>
          <a:stretch/>
        </p:blipFill>
        <p:spPr>
          <a:xfrm>
            <a:off x="1" y="1"/>
            <a:ext cx="5202293" cy="6858000"/>
          </a:xfrm>
          <a:prstGeom prst="rect">
            <a:avLst/>
          </a:prstGeom>
        </p:spPr>
      </p:pic>
    </p:spTree>
    <p:extLst>
      <p:ext uri="{BB962C8B-B14F-4D97-AF65-F5344CB8AC3E}">
        <p14:creationId xmlns:p14="http://schemas.microsoft.com/office/powerpoint/2010/main" val="238873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313428" y="328454"/>
            <a:ext cx="2866642" cy="1424934"/>
          </a:xfrm>
        </p:spPr>
        <p:txBody>
          <a:bodyPr>
            <a:normAutofit/>
          </a:bodyPr>
          <a:lstStyle/>
          <a:p>
            <a:r>
              <a:rPr lang="es-CR" sz="3000" dirty="0">
                <a:solidFill>
                  <a:srgbClr val="00B050"/>
                </a:solidFill>
              </a:rPr>
              <a:t>OBJETIVO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317601080"/>
              </p:ext>
            </p:extLst>
          </p:nvPr>
        </p:nvGraphicFramePr>
        <p:xfrm>
          <a:off x="3541728" y="1651788"/>
          <a:ext cx="5315834" cy="473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0"/>
            <a:ext cx="3308010" cy="6857999"/>
          </a:xfrm>
          <a:prstGeom prst="rect">
            <a:avLst/>
          </a:prstGeom>
        </p:spPr>
      </p:pic>
    </p:spTree>
    <p:extLst>
      <p:ext uri="{BB962C8B-B14F-4D97-AF65-F5344CB8AC3E}">
        <p14:creationId xmlns:p14="http://schemas.microsoft.com/office/powerpoint/2010/main" val="114650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588243"/>
            <a:ext cx="5315834" cy="920912"/>
          </a:xfrm>
        </p:spPr>
        <p:txBody>
          <a:bodyPr>
            <a:normAutofit/>
          </a:bodyPr>
          <a:lstStyle/>
          <a:p>
            <a:pPr algn="ctr"/>
            <a:r>
              <a:rPr lang="es-CR" sz="3000" dirty="0">
                <a:solidFill>
                  <a:srgbClr val="00B050"/>
                </a:solidFill>
              </a:rPr>
              <a:t>SERVICIOS ADICIONALES</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044078491"/>
              </p:ext>
            </p:extLst>
          </p:nvPr>
        </p:nvGraphicFramePr>
        <p:xfrm>
          <a:off x="3541728" y="1737360"/>
          <a:ext cx="5315834" cy="483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1"/>
            <a:ext cx="3308010" cy="6858000"/>
          </a:xfrm>
          <a:prstGeom prst="rect">
            <a:avLst/>
          </a:prstGeom>
        </p:spPr>
      </p:pic>
    </p:spTree>
    <p:extLst>
      <p:ext uri="{BB962C8B-B14F-4D97-AF65-F5344CB8AC3E}">
        <p14:creationId xmlns:p14="http://schemas.microsoft.com/office/powerpoint/2010/main" val="24938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graphicFrame>
        <p:nvGraphicFramePr>
          <p:cNvPr id="11" name="Marcador de contenido 2">
            <a:extLst>
              <a:ext uri="{FF2B5EF4-FFF2-40B4-BE49-F238E27FC236}">
                <a16:creationId xmlns:a16="http://schemas.microsoft.com/office/drawing/2014/main" id="{5FC56CAA-4BC1-4041-BA27-365245844741}"/>
              </a:ext>
            </a:extLst>
          </p:cNvPr>
          <p:cNvGraphicFramePr>
            <a:graphicFrameLocks/>
          </p:cNvGraphicFramePr>
          <p:nvPr>
            <p:extLst>
              <p:ext uri="{D42A27DB-BD31-4B8C-83A1-F6EECF244321}">
                <p14:modId xmlns:p14="http://schemas.microsoft.com/office/powerpoint/2010/main" val="2531169635"/>
              </p:ext>
            </p:extLst>
          </p:nvPr>
        </p:nvGraphicFramePr>
        <p:xfrm>
          <a:off x="252869" y="1790930"/>
          <a:ext cx="8624953" cy="464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ítulo 1">
            <a:extLst>
              <a:ext uri="{FF2B5EF4-FFF2-40B4-BE49-F238E27FC236}">
                <a16:creationId xmlns:a16="http://schemas.microsoft.com/office/drawing/2014/main" id="{7E13E3AC-0896-45F2-92BE-4C0A152CB7B5}"/>
              </a:ext>
            </a:extLst>
          </p:cNvPr>
          <p:cNvSpPr txBox="1">
            <a:spLocks/>
          </p:cNvSpPr>
          <p:nvPr/>
        </p:nvSpPr>
        <p:spPr>
          <a:xfrm>
            <a:off x="621995" y="1021655"/>
            <a:ext cx="7886700"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OPERACIÓN</a:t>
            </a:r>
          </a:p>
        </p:txBody>
      </p:sp>
    </p:spTree>
    <p:extLst>
      <p:ext uri="{BB962C8B-B14F-4D97-AF65-F5344CB8AC3E}">
        <p14:creationId xmlns:p14="http://schemas.microsoft.com/office/powerpoint/2010/main" val="328623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sp>
        <p:nvSpPr>
          <p:cNvPr id="13" name="Título 1">
            <a:extLst>
              <a:ext uri="{FF2B5EF4-FFF2-40B4-BE49-F238E27FC236}">
                <a16:creationId xmlns:a16="http://schemas.microsoft.com/office/drawing/2014/main" id="{7E13E3AC-0896-45F2-92BE-4C0A152CB7B5}"/>
              </a:ext>
            </a:extLst>
          </p:cNvPr>
          <p:cNvSpPr txBox="1">
            <a:spLocks/>
          </p:cNvSpPr>
          <p:nvPr/>
        </p:nvSpPr>
        <p:spPr>
          <a:xfrm>
            <a:off x="364110" y="3137534"/>
            <a:ext cx="2038909"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GESTIÓN</a:t>
            </a:r>
          </a:p>
        </p:txBody>
      </p:sp>
      <p:graphicFrame>
        <p:nvGraphicFramePr>
          <p:cNvPr id="5" name="Diagrama 4">
            <a:extLst>
              <a:ext uri="{FF2B5EF4-FFF2-40B4-BE49-F238E27FC236}">
                <a16:creationId xmlns:a16="http://schemas.microsoft.com/office/drawing/2014/main" id="{F2F13C87-DAD1-4D17-8475-F731544D9411}"/>
              </a:ext>
            </a:extLst>
          </p:cNvPr>
          <p:cNvGraphicFramePr/>
          <p:nvPr>
            <p:extLst>
              <p:ext uri="{D42A27DB-BD31-4B8C-83A1-F6EECF244321}">
                <p14:modId xmlns:p14="http://schemas.microsoft.com/office/powerpoint/2010/main" val="1589690137"/>
              </p:ext>
            </p:extLst>
          </p:nvPr>
        </p:nvGraphicFramePr>
        <p:xfrm>
          <a:off x="2773773" y="289133"/>
          <a:ext cx="6574971" cy="632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764420511"/>
              </p:ext>
            </p:extLst>
          </p:nvPr>
        </p:nvGraphicFramePr>
        <p:xfrm>
          <a:off x="3098853" y="328590"/>
          <a:ext cx="5694273" cy="6380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8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57618719"/>
              </p:ext>
            </p:extLst>
          </p:nvPr>
        </p:nvGraphicFramePr>
        <p:xfrm>
          <a:off x="3130751" y="223520"/>
          <a:ext cx="5715538" cy="6410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0"/>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78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0" rIns="91440" bIns="45720" rtlCol="0">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346410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5000"/>
          </a:blip>
          <a:srcRect l="11000" r="-1" b="-1"/>
          <a:stretch/>
        </p:blipFill>
        <p:spPr>
          <a:xfrm>
            <a:off x="20" y="10170"/>
            <a:ext cx="9143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1327149" y="1868296"/>
            <a:ext cx="6489703" cy="2857191"/>
          </a:xfrm>
        </p:spPr>
        <p:txBody>
          <a:bodyPr vert="horz" lIns="91440" tIns="45720" rIns="91440" bIns="45720" rtlCol="0" anchor="ctr">
            <a:normAutofit/>
          </a:bodyPr>
          <a:lstStyle/>
          <a:p>
            <a:r>
              <a:rPr lang="en-US" sz="16600" b="1" dirty="0">
                <a:ln w="22225">
                  <a:solidFill>
                    <a:schemeClr val="tx1"/>
                  </a:solidFill>
                  <a:miter lim="800000"/>
                </a:ln>
              </a:rPr>
              <a:t>SÍ</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0344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r>
              <a:rPr lang="en-US" sz="3100" b="1" dirty="0">
                <a:solidFill>
                  <a:schemeClr val="bg2">
                    <a:lumMod val="50000"/>
                  </a:schemeClr>
                </a:solidFill>
              </a:rPr>
              <a:t>ANTECEDENTES</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8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20" y="1"/>
            <a:ext cx="9143980" cy="68579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298394" y="888682"/>
            <a:ext cx="2727960" cy="2900518"/>
          </a:xfrm>
        </p:spPr>
        <p:txBody>
          <a:bodyPr vert="horz" lIns="91440" tIns="45720" rIns="91440" bIns="45720" rtlCol="0" anchor="b">
            <a:noAutofit/>
          </a:bodyPr>
          <a:lstStyle/>
          <a:p>
            <a:pPr algn="r"/>
            <a:r>
              <a:rPr lang="en-US" sz="3600" b="1" dirty="0">
                <a:solidFill>
                  <a:srgbClr val="FFFFFF"/>
                </a:solidFill>
              </a:rPr>
              <a:t>PRINCIPALES</a:t>
            </a:r>
            <a:br>
              <a:rPr lang="en-US" sz="3600" b="1" dirty="0">
                <a:solidFill>
                  <a:srgbClr val="FFFFFF"/>
                </a:solidFill>
              </a:rPr>
            </a:br>
            <a:r>
              <a:rPr lang="en-US" sz="36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815770517"/>
              </p:ext>
            </p:extLst>
          </p:nvPr>
        </p:nvGraphicFramePr>
        <p:xfrm>
          <a:off x="-4572" y="1"/>
          <a:ext cx="63029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525368" y="628114"/>
            <a:ext cx="7886700" cy="725936"/>
          </a:xfrm>
        </p:spPr>
        <p:txBody>
          <a:bodyPr>
            <a:normAutofit/>
          </a:bodyPr>
          <a:lstStyle/>
          <a:p>
            <a:pPr algn="ctr"/>
            <a:r>
              <a:rPr lang="es-CR" sz="3000" dirty="0">
                <a:solidFill>
                  <a:srgbClr val="00B050"/>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1633968124"/>
              </p:ext>
            </p:extLst>
          </p:nvPr>
        </p:nvGraphicFramePr>
        <p:xfrm>
          <a:off x="180537" y="1354050"/>
          <a:ext cx="8861864"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281043D7-F13C-40F7-B035-2FF93354C3DF}"/>
              </a:ext>
            </a:extLst>
          </p:cNvPr>
          <p:cNvSpPr txBox="1"/>
          <p:nvPr/>
        </p:nvSpPr>
        <p:spPr>
          <a:xfrm>
            <a:off x="8017025" y="1757073"/>
            <a:ext cx="69923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2027</a:t>
            </a:r>
          </a:p>
        </p:txBody>
      </p:sp>
      <p:sp>
        <p:nvSpPr>
          <p:cNvPr id="8" name="CuadroTexto 7">
            <a:extLst>
              <a:ext uri="{FF2B5EF4-FFF2-40B4-BE49-F238E27FC236}">
                <a16:creationId xmlns:a16="http://schemas.microsoft.com/office/drawing/2014/main" id="{FEFF1FBB-2BF5-4FC1-8F22-56098140006A}"/>
              </a:ext>
            </a:extLst>
          </p:cNvPr>
          <p:cNvSpPr txBox="1"/>
          <p:nvPr/>
        </p:nvSpPr>
        <p:spPr>
          <a:xfrm>
            <a:off x="6759893"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2026</a:t>
            </a:r>
          </a:p>
        </p:txBody>
      </p:sp>
      <p:sp>
        <p:nvSpPr>
          <p:cNvPr id="9" name="CuadroTexto 8">
            <a:extLst>
              <a:ext uri="{FF2B5EF4-FFF2-40B4-BE49-F238E27FC236}">
                <a16:creationId xmlns:a16="http://schemas.microsoft.com/office/drawing/2014/main" id="{189DD43A-52A4-4417-87FD-6D07272489AF}"/>
              </a:ext>
            </a:extLst>
          </p:cNvPr>
          <p:cNvSpPr txBox="1"/>
          <p:nvPr/>
        </p:nvSpPr>
        <p:spPr>
          <a:xfrm>
            <a:off x="5451007"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2025</a:t>
            </a:r>
          </a:p>
        </p:txBody>
      </p:sp>
      <p:sp>
        <p:nvSpPr>
          <p:cNvPr id="10" name="CuadroTexto 9">
            <a:extLst>
              <a:ext uri="{FF2B5EF4-FFF2-40B4-BE49-F238E27FC236}">
                <a16:creationId xmlns:a16="http://schemas.microsoft.com/office/drawing/2014/main" id="{4EF15489-EFF9-448C-8177-0E604180EBC2}"/>
              </a:ext>
            </a:extLst>
          </p:cNvPr>
          <p:cNvSpPr txBox="1"/>
          <p:nvPr/>
        </p:nvSpPr>
        <p:spPr>
          <a:xfrm>
            <a:off x="4089366" y="1756820"/>
            <a:ext cx="75870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2024</a:t>
            </a:r>
          </a:p>
        </p:txBody>
      </p:sp>
      <p:sp>
        <p:nvSpPr>
          <p:cNvPr id="11" name="CuadroTexto 10">
            <a:extLst>
              <a:ext uri="{FF2B5EF4-FFF2-40B4-BE49-F238E27FC236}">
                <a16:creationId xmlns:a16="http://schemas.microsoft.com/office/drawing/2014/main" id="{FF7F138C-3CAD-4B95-8B9D-3373DDCE01B3}"/>
              </a:ext>
            </a:extLst>
          </p:cNvPr>
          <p:cNvSpPr txBox="1"/>
          <p:nvPr/>
        </p:nvSpPr>
        <p:spPr>
          <a:xfrm>
            <a:off x="2790233" y="1756821"/>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2023</a:t>
            </a:r>
          </a:p>
        </p:txBody>
      </p:sp>
      <p:sp>
        <p:nvSpPr>
          <p:cNvPr id="12" name="CuadroTexto 11">
            <a:extLst>
              <a:ext uri="{FF2B5EF4-FFF2-40B4-BE49-F238E27FC236}">
                <a16:creationId xmlns:a16="http://schemas.microsoft.com/office/drawing/2014/main" id="{6E9D3229-E40A-4DD5-BC3B-054F8A90D0EC}"/>
              </a:ext>
            </a:extLst>
          </p:cNvPr>
          <p:cNvSpPr txBox="1"/>
          <p:nvPr/>
        </p:nvSpPr>
        <p:spPr>
          <a:xfrm>
            <a:off x="1522759"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2022</a:t>
            </a:r>
          </a:p>
        </p:txBody>
      </p:sp>
      <p:sp>
        <p:nvSpPr>
          <p:cNvPr id="13" name="CuadroTexto 12">
            <a:extLst>
              <a:ext uri="{FF2B5EF4-FFF2-40B4-BE49-F238E27FC236}">
                <a16:creationId xmlns:a16="http://schemas.microsoft.com/office/drawing/2014/main" id="{57C5AEE1-22A4-41DF-871C-B1BB9A8596C1}"/>
              </a:ext>
            </a:extLst>
          </p:cNvPr>
          <p:cNvSpPr txBox="1"/>
          <p:nvPr/>
        </p:nvSpPr>
        <p:spPr>
          <a:xfrm>
            <a:off x="336565"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2021</a:t>
            </a:r>
          </a:p>
        </p:txBody>
      </p:sp>
      <p:sp>
        <p:nvSpPr>
          <p:cNvPr id="3" name="CuadroTexto 2">
            <a:extLst>
              <a:ext uri="{FF2B5EF4-FFF2-40B4-BE49-F238E27FC236}">
                <a16:creationId xmlns:a16="http://schemas.microsoft.com/office/drawing/2014/main" id="{1D931961-2974-4FAB-AC65-FA3FDB007E39}"/>
              </a:ext>
            </a:extLst>
          </p:cNvPr>
          <p:cNvSpPr txBox="1"/>
          <p:nvPr/>
        </p:nvSpPr>
        <p:spPr>
          <a:xfrm>
            <a:off x="204107" y="5354550"/>
            <a:ext cx="8735786" cy="1077218"/>
          </a:xfrm>
          <a:prstGeom prst="rect">
            <a:avLst/>
          </a:prstGeom>
          <a:noFill/>
        </p:spPr>
        <p:txBody>
          <a:bodyPr wrap="square" rtlCol="0">
            <a:spAutoFit/>
          </a:bodyPr>
          <a:lstStyle/>
          <a:p>
            <a:pPr marL="285750" indent="-285750">
              <a:buClr>
                <a:srgbClr val="00B050"/>
              </a:buClr>
              <a:buFont typeface="Wingdings" panose="05000000000000000000" pitchFamily="2" charset="2"/>
              <a:buChar char="Ø"/>
            </a:pPr>
            <a:r>
              <a:rPr lang="es-CR" sz="1600" dirty="0"/>
              <a:t>La aportación será mediante un esquema combinado de capital y FEE (gasto) durante los primeros 4 años a partir del 2023</a:t>
            </a:r>
          </a:p>
          <a:p>
            <a:pPr marL="285750" indent="-285750">
              <a:buClr>
                <a:srgbClr val="00B050"/>
              </a:buClr>
              <a:buFont typeface="Wingdings" panose="05000000000000000000" pitchFamily="2" charset="2"/>
              <a:buChar char="Ø"/>
            </a:pPr>
            <a:r>
              <a:rPr lang="es-CR" sz="1600" dirty="0"/>
              <a:t>El capital es el aporte que realiza la entidad y que en caso de retiro le será devuelto y que no incluye los rendimientos que éste genere</a:t>
            </a:r>
          </a:p>
        </p:txBody>
      </p:sp>
    </p:spTree>
    <p:extLst>
      <p:ext uri="{BB962C8B-B14F-4D97-AF65-F5344CB8AC3E}">
        <p14:creationId xmlns:p14="http://schemas.microsoft.com/office/powerpoint/2010/main" val="76304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7336" y="405746"/>
            <a:ext cx="2629122" cy="1622321"/>
          </a:xfrm>
        </p:spPr>
        <p:txBody>
          <a:bodyPr vert="horz" lIns="91440" tIns="45720" rIns="91440" bIns="45720" rtlCol="0" anchor="ctr">
            <a:normAutofit/>
          </a:bodyPr>
          <a:lstStyle/>
          <a:p>
            <a:r>
              <a:rPr lang="en-US" sz="3200" kern="1200" dirty="0">
                <a:solidFill>
                  <a:srgbClr val="00B050"/>
                </a:solidFill>
                <a:latin typeface="+mj-lt"/>
                <a:ea typeface="+mj-ea"/>
                <a:cs typeface="+mj-cs"/>
              </a:rPr>
              <a:t>CÁLCULO DEL FEE</a:t>
            </a:r>
          </a:p>
        </p:txBody>
      </p:sp>
      <p:sp>
        <p:nvSpPr>
          <p:cNvPr id="4" name="CuadroTexto 3">
            <a:extLst>
              <a:ext uri="{FF2B5EF4-FFF2-40B4-BE49-F238E27FC236}">
                <a16:creationId xmlns:a16="http://schemas.microsoft.com/office/drawing/2014/main" id="{8A2406F5-CBBA-4A2E-B6EA-6F82B8C0A06C}"/>
              </a:ext>
            </a:extLst>
          </p:cNvPr>
          <p:cNvSpPr txBox="1"/>
          <p:nvPr/>
        </p:nvSpPr>
        <p:spPr>
          <a:xfrm>
            <a:off x="254001" y="1899920"/>
            <a:ext cx="3013346" cy="47447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Wingdings" panose="05000000000000000000" pitchFamily="2" charset="2"/>
              <a:buChar char="ü"/>
            </a:pPr>
            <a:r>
              <a:rPr lang="en-US" sz="1200" b="1" dirty="0" err="1"/>
              <a:t>Misma</a:t>
            </a:r>
            <a:r>
              <a:rPr lang="en-US" sz="1200" b="1" dirty="0"/>
              <a:t> </a:t>
            </a:r>
            <a:r>
              <a:rPr lang="en-US" sz="1200" b="1" dirty="0" err="1"/>
              <a:t>fórmula</a:t>
            </a:r>
            <a:r>
              <a:rPr lang="en-US" sz="1200" b="1" dirty="0"/>
              <a:t> de </a:t>
            </a:r>
            <a:r>
              <a:rPr lang="en-US" sz="1200" b="1" dirty="0" err="1"/>
              <a:t>cálculo</a:t>
            </a:r>
            <a:r>
              <a:rPr lang="en-US" sz="1200" b="1" dirty="0"/>
              <a:t> del FGD del BCCR:</a:t>
            </a:r>
          </a:p>
          <a:p>
            <a:pPr marL="285750" indent="-228600" defTabSz="914400">
              <a:lnSpc>
                <a:spcPct val="90000"/>
              </a:lnSpc>
              <a:spcAft>
                <a:spcPts val="600"/>
              </a:spcAft>
              <a:buFont typeface="Arial" panose="020B0604020202020204" pitchFamily="34" charset="0"/>
              <a:buChar char="•"/>
            </a:pPr>
            <a:endParaRPr lang="en-US" sz="900" dirty="0"/>
          </a:p>
          <a:p>
            <a:pPr defTabSz="914400">
              <a:lnSpc>
                <a:spcPct val="90000"/>
              </a:lnSpc>
              <a:spcAft>
                <a:spcPts val="600"/>
              </a:spcAft>
            </a:pPr>
            <a:r>
              <a:rPr lang="en-US" sz="900" i="1" dirty="0"/>
              <a:t>La base del </a:t>
            </a:r>
            <a:r>
              <a:rPr lang="en-US" sz="900" i="1" dirty="0" err="1"/>
              <a:t>cálculo</a:t>
            </a:r>
            <a:r>
              <a:rPr lang="en-US" sz="900" i="1" dirty="0"/>
              <a:t> se define </a:t>
            </a:r>
            <a:r>
              <a:rPr lang="en-US" sz="900" i="1" dirty="0" err="1"/>
              <a:t>como</a:t>
            </a:r>
            <a:r>
              <a:rPr lang="en-US" sz="900" i="1" dirty="0"/>
              <a:t> la base por </a:t>
            </a:r>
            <a:r>
              <a:rPr lang="en-US" sz="900" i="1" dirty="0" err="1"/>
              <a:t>depósitos</a:t>
            </a:r>
            <a:r>
              <a:rPr lang="en-US" sz="900" i="1" dirty="0"/>
              <a:t> </a:t>
            </a:r>
            <a:r>
              <a:rPr lang="en-US" sz="900" i="1" dirty="0" err="1"/>
              <a:t>garantizados</a:t>
            </a:r>
            <a:r>
              <a:rPr lang="en-US" sz="900" i="1" dirty="0"/>
              <a:t> </a:t>
            </a:r>
            <a:r>
              <a:rPr lang="en-US" sz="900" i="1" dirty="0" err="1"/>
              <a:t>netos</a:t>
            </a:r>
            <a:r>
              <a:rPr lang="en-US" sz="900" i="1" dirty="0"/>
              <a:t>, </a:t>
            </a:r>
            <a:r>
              <a:rPr lang="en-US" sz="900" i="1" dirty="0" err="1"/>
              <a:t>esta</a:t>
            </a:r>
            <a:r>
              <a:rPr lang="en-US" sz="900" i="1" dirty="0"/>
              <a:t> base se divide </a:t>
            </a:r>
            <a:r>
              <a:rPr lang="en-US" sz="900" i="1" dirty="0" err="1"/>
              <a:t>en</a:t>
            </a:r>
            <a:r>
              <a:rPr lang="en-US" sz="900" i="1" dirty="0"/>
              <a:t> dos </a:t>
            </a:r>
            <a:r>
              <a:rPr lang="en-US" sz="900" i="1" dirty="0" err="1"/>
              <a:t>tipos</a:t>
            </a:r>
            <a:r>
              <a:rPr lang="en-US" sz="900" i="1" dirty="0"/>
              <a:t> de </a:t>
            </a:r>
            <a:r>
              <a:rPr lang="en-US" sz="900" i="1" dirty="0" err="1"/>
              <a:t>depósitos</a:t>
            </a:r>
            <a:r>
              <a:rPr lang="en-US" sz="900" i="1" dirty="0"/>
              <a:t>:</a:t>
            </a:r>
          </a:p>
          <a:p>
            <a:pPr marL="285750" indent="-228600" defTabSz="914400">
              <a:lnSpc>
                <a:spcPct val="90000"/>
              </a:lnSpc>
              <a:spcAft>
                <a:spcPts val="600"/>
              </a:spcAft>
              <a:buFont typeface="Arial" panose="020B0604020202020204" pitchFamily="34" charset="0"/>
              <a:buChar char="•"/>
            </a:pPr>
            <a:endParaRPr lang="en-US" sz="900" i="1" dirty="0"/>
          </a:p>
          <a:p>
            <a:pPr marL="355600" indent="-92075" defTabSz="914400">
              <a:lnSpc>
                <a:spcPct val="90000"/>
              </a:lnSpc>
              <a:spcAft>
                <a:spcPts val="600"/>
              </a:spcAft>
              <a:buFont typeface="Arial" panose="020B0604020202020204" pitchFamily="34" charset="0"/>
              <a:buChar char="•"/>
            </a:pPr>
            <a:r>
              <a:rPr lang="en-US" sz="900" b="1" i="1" dirty="0" err="1"/>
              <a:t>Depósitos</a:t>
            </a:r>
            <a:r>
              <a:rPr lang="en-US" sz="900" b="1" i="1" dirty="0"/>
              <a:t> con </a:t>
            </a:r>
            <a:r>
              <a:rPr lang="en-US" sz="900" b="1" i="1" dirty="0" err="1"/>
              <a:t>cobertura</a:t>
            </a:r>
            <a:r>
              <a:rPr lang="en-US" sz="900" b="1" i="1" dirty="0"/>
              <a:t> total: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menores</a:t>
            </a:r>
            <a:r>
              <a:rPr lang="en-US" sz="900" i="1" dirty="0"/>
              <a:t> o </a:t>
            </a:r>
            <a:r>
              <a:rPr lang="en-US" sz="900" i="1" dirty="0" err="1"/>
              <a:t>iguales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355600" indent="-92075" defTabSz="914400">
              <a:lnSpc>
                <a:spcPct val="90000"/>
              </a:lnSpc>
              <a:spcAft>
                <a:spcPts val="600"/>
              </a:spcAft>
              <a:buFont typeface="Arial" panose="020B0604020202020204" pitchFamily="34" charset="0"/>
              <a:buChar char="•"/>
            </a:pPr>
            <a:endParaRPr lang="en-US" sz="900" b="1" i="1" dirty="0"/>
          </a:p>
          <a:p>
            <a:pPr marL="355600" indent="-92075" defTabSz="914400">
              <a:lnSpc>
                <a:spcPct val="90000"/>
              </a:lnSpc>
              <a:spcAft>
                <a:spcPts val="600"/>
              </a:spcAft>
              <a:buFont typeface="Arial" panose="020B0604020202020204" pitchFamily="34" charset="0"/>
              <a:buChar char="•"/>
            </a:pPr>
            <a:r>
              <a:rPr lang="en-US" sz="900" b="1" i="1" dirty="0"/>
              <a:t> </a:t>
            </a:r>
            <a:r>
              <a:rPr lang="en-US" sz="900" b="1" i="1" dirty="0" err="1"/>
              <a:t>Depósitos</a:t>
            </a:r>
            <a:r>
              <a:rPr lang="en-US" sz="900" b="1" i="1" dirty="0"/>
              <a:t> con </a:t>
            </a:r>
            <a:r>
              <a:rPr lang="en-US" sz="900" b="1" i="1" dirty="0" err="1"/>
              <a:t>cobertura</a:t>
            </a:r>
            <a:r>
              <a:rPr lang="en-US" sz="900" b="1" i="1" dirty="0"/>
              <a:t> </a:t>
            </a:r>
            <a:r>
              <a:rPr lang="en-US" sz="900" b="1" i="1" dirty="0" err="1"/>
              <a:t>parcial</a:t>
            </a:r>
            <a:r>
              <a:rPr lang="en-US" sz="900" b="1" i="1" dirty="0"/>
              <a:t>: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mayores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combinado</a:t>
            </a:r>
            <a:r>
              <a:rPr lang="en-US" sz="1200" b="1" dirty="0"/>
              <a:t> de FEE y capital para los </a:t>
            </a:r>
            <a:r>
              <a:rPr lang="en-US" sz="1200" b="1" dirty="0" err="1"/>
              <a:t>primeros</a:t>
            </a:r>
            <a:r>
              <a:rPr lang="en-US" sz="1200" b="1" dirty="0"/>
              <a:t> 4 </a:t>
            </a:r>
            <a:r>
              <a:rPr lang="en-US" sz="1200" b="1" dirty="0" err="1"/>
              <a:t>años</a:t>
            </a:r>
            <a:endParaRPr lang="en-US" sz="1200" b="1" dirty="0"/>
          </a:p>
          <a:p>
            <a:pPr marL="285750" indent="-228600" defTabSz="914400">
              <a:lnSpc>
                <a:spcPct val="90000"/>
              </a:lnSpc>
              <a:spcAft>
                <a:spcPts val="600"/>
              </a:spcAft>
              <a:buFont typeface="Wingdings" panose="05000000000000000000" pitchFamily="2" charset="2"/>
              <a:buChar char="ü"/>
            </a:pPr>
            <a:endParaRPr lang="en-US" sz="1200" b="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escalonado</a:t>
            </a:r>
            <a:r>
              <a:rPr lang="en-US" sz="1200" b="1" dirty="0"/>
              <a:t> de </a:t>
            </a:r>
            <a:r>
              <a:rPr lang="en-US" sz="1200" b="1" dirty="0" err="1"/>
              <a:t>aportación</a:t>
            </a:r>
            <a:r>
              <a:rPr lang="en-US" sz="1200" b="1" dirty="0"/>
              <a:t> </a:t>
            </a:r>
            <a:r>
              <a:rPr lang="en-US" sz="1200" b="1" dirty="0" err="1"/>
              <a:t>sobre</a:t>
            </a:r>
            <a:r>
              <a:rPr lang="en-US" sz="1200" b="1" dirty="0"/>
              <a:t> </a:t>
            </a:r>
            <a:r>
              <a:rPr lang="en-US" sz="1200" b="1" dirty="0" err="1"/>
              <a:t>depósitos</a:t>
            </a:r>
            <a:r>
              <a:rPr lang="en-US" sz="1200" b="1" dirty="0"/>
              <a:t> </a:t>
            </a:r>
            <a:r>
              <a:rPr lang="en-US" sz="1200" b="1" dirty="0" err="1"/>
              <a:t>asegurados</a:t>
            </a:r>
            <a:r>
              <a:rPr lang="en-US" sz="1200" b="1" dirty="0"/>
              <a:t> por </a:t>
            </a:r>
            <a:r>
              <a:rPr lang="en-US" sz="1200" b="1" dirty="0" err="1"/>
              <a:t>el</a:t>
            </a:r>
            <a:r>
              <a:rPr lang="en-US" sz="1200" b="1" dirty="0"/>
              <a:t> FGD del BCCR</a:t>
            </a:r>
          </a:p>
        </p:txBody>
      </p:sp>
      <p:sp>
        <p:nvSpPr>
          <p:cNvPr id="55" name="Rectangle 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32B382B-A526-42E9-8CD9-FDB04DADEE53}"/>
              </a:ext>
            </a:extLst>
          </p:cNvPr>
          <p:cNvPicPr>
            <a:picLocks noChangeAspect="1"/>
          </p:cNvPicPr>
          <p:nvPr/>
        </p:nvPicPr>
        <p:blipFill>
          <a:blip r:embed="rId3"/>
          <a:stretch>
            <a:fillRect/>
          </a:stretch>
        </p:blipFill>
        <p:spPr>
          <a:xfrm>
            <a:off x="4054396" y="2463032"/>
            <a:ext cx="4514498" cy="1928689"/>
          </a:xfrm>
          <a:prstGeom prst="rect">
            <a:avLst/>
          </a:prstGeom>
          <a:effectLst/>
        </p:spPr>
      </p:pic>
    </p:spTree>
    <p:extLst>
      <p:ext uri="{BB962C8B-B14F-4D97-AF65-F5344CB8AC3E}">
        <p14:creationId xmlns:p14="http://schemas.microsoft.com/office/powerpoint/2010/main" val="283202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57232" r="-9113" b="-2"/>
          <a:stretch/>
        </p:blipFill>
        <p:spPr>
          <a:xfrm>
            <a:off x="-1" y="1"/>
            <a:ext cx="3308010" cy="6858000"/>
          </a:xfrm>
          <a:prstGeom prst="rect">
            <a:avLst/>
          </a:prstGeom>
        </p:spPr>
      </p:pic>
      <p:pic>
        <p:nvPicPr>
          <p:cNvPr id="10" name="Imagen 9">
            <a:extLst>
              <a:ext uri="{FF2B5EF4-FFF2-40B4-BE49-F238E27FC236}">
                <a16:creationId xmlns:a16="http://schemas.microsoft.com/office/drawing/2014/main" id="{03C1FE95-A33A-4ECD-8435-1583CB81F46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743200" y="289560"/>
            <a:ext cx="6400800" cy="3166747"/>
          </a:xfrm>
          <a:prstGeom prst="rect">
            <a:avLst/>
          </a:prstGeom>
        </p:spPr>
      </p:pic>
      <p:pic>
        <p:nvPicPr>
          <p:cNvPr id="7" name="Imagen 6">
            <a:extLst>
              <a:ext uri="{FF2B5EF4-FFF2-40B4-BE49-F238E27FC236}">
                <a16:creationId xmlns:a16="http://schemas.microsoft.com/office/drawing/2014/main" id="{949EB093-2EF5-4FEC-8FC2-764A0D1AA6A7}"/>
              </a:ext>
            </a:extLst>
          </p:cNvPr>
          <p:cNvPicPr>
            <a:picLocks noChangeAspect="1"/>
          </p:cNvPicPr>
          <p:nvPr/>
        </p:nvPicPr>
        <p:blipFill>
          <a:blip r:embed="rId6"/>
          <a:stretch>
            <a:fillRect/>
          </a:stretch>
        </p:blipFill>
        <p:spPr>
          <a:xfrm>
            <a:off x="3017385" y="3637573"/>
            <a:ext cx="3109229" cy="1713124"/>
          </a:xfrm>
          <a:prstGeom prst="rect">
            <a:avLst/>
          </a:prstGeom>
        </p:spPr>
      </p:pic>
      <p:sp>
        <p:nvSpPr>
          <p:cNvPr id="8" name="CuadroTexto 7">
            <a:extLst>
              <a:ext uri="{FF2B5EF4-FFF2-40B4-BE49-F238E27FC236}">
                <a16:creationId xmlns:a16="http://schemas.microsoft.com/office/drawing/2014/main" id="{70A79485-6794-43D9-98FE-2F859CE75CB4}"/>
              </a:ext>
            </a:extLst>
          </p:cNvPr>
          <p:cNvSpPr txBox="1"/>
          <p:nvPr/>
        </p:nvSpPr>
        <p:spPr>
          <a:xfrm>
            <a:off x="3151677" y="6056868"/>
            <a:ext cx="5368631" cy="338554"/>
          </a:xfrm>
          <a:prstGeom prst="rect">
            <a:avLst/>
          </a:prstGeom>
          <a:noFill/>
        </p:spPr>
        <p:txBody>
          <a:bodyPr wrap="square" rtlCol="0">
            <a:spAutoFit/>
          </a:bodyPr>
          <a:lstStyle/>
          <a:p>
            <a:pPr algn="ctr"/>
            <a:r>
              <a:rPr lang="es-CR" sz="1600" dirty="0">
                <a:solidFill>
                  <a:schemeClr val="accent1">
                    <a:lumMod val="75000"/>
                  </a:schemeClr>
                </a:solidFill>
              </a:rPr>
              <a:t>ISP promedio del sector Cooperativo </a:t>
            </a:r>
            <a:r>
              <a:rPr lang="es-CR" sz="1600" b="1" dirty="0">
                <a:solidFill>
                  <a:schemeClr val="accent1">
                    <a:lumMod val="75000"/>
                  </a:schemeClr>
                </a:solidFill>
              </a:rPr>
              <a:t>19,2%</a:t>
            </a:r>
          </a:p>
        </p:txBody>
      </p:sp>
      <p:pic>
        <p:nvPicPr>
          <p:cNvPr id="1026" name="Picture 2">
            <a:extLst>
              <a:ext uri="{FF2B5EF4-FFF2-40B4-BE49-F238E27FC236}">
                <a16:creationId xmlns:a16="http://schemas.microsoft.com/office/drawing/2014/main" id="{086D6900-4D8E-44BC-BE03-6FC8C8F95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999" y="3745866"/>
            <a:ext cx="2412318" cy="15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5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9B0629-1DA3-42FE-B2FE-A36652566F18}"/>
              </a:ext>
            </a:extLst>
          </p:cNvPr>
          <p:cNvSpPr>
            <a:spLocks noGrp="1"/>
          </p:cNvSpPr>
          <p:nvPr>
            <p:ph type="title"/>
          </p:nvPr>
        </p:nvSpPr>
        <p:spPr>
          <a:xfrm>
            <a:off x="525368" y="1064994"/>
            <a:ext cx="7886700" cy="725936"/>
          </a:xfrm>
        </p:spPr>
        <p:txBody>
          <a:bodyPr>
            <a:normAutofit/>
          </a:bodyPr>
          <a:lstStyle/>
          <a:p>
            <a:pPr algn="ctr"/>
            <a:r>
              <a:rPr lang="es-CR" sz="3000" dirty="0">
                <a:solidFill>
                  <a:srgbClr val="00B050"/>
                </a:solidFill>
              </a:rPr>
              <a:t>APORTE ANUAL POR CAC</a:t>
            </a:r>
          </a:p>
        </p:txBody>
      </p:sp>
      <p:pic>
        <p:nvPicPr>
          <p:cNvPr id="2" name="Imagen 1">
            <a:extLst>
              <a:ext uri="{FF2B5EF4-FFF2-40B4-BE49-F238E27FC236}">
                <a16:creationId xmlns:a16="http://schemas.microsoft.com/office/drawing/2014/main" id="{C3CB8FC9-34C6-49ED-BE73-1B78E143A61B}"/>
              </a:ext>
            </a:extLst>
          </p:cNvPr>
          <p:cNvPicPr>
            <a:picLocks noChangeAspect="1"/>
          </p:cNvPicPr>
          <p:nvPr/>
        </p:nvPicPr>
        <p:blipFill>
          <a:blip r:embed="rId2"/>
          <a:stretch>
            <a:fillRect/>
          </a:stretch>
        </p:blipFill>
        <p:spPr>
          <a:xfrm>
            <a:off x="0" y="2355139"/>
            <a:ext cx="9144000" cy="2147722"/>
          </a:xfrm>
          <a:prstGeom prst="rect">
            <a:avLst/>
          </a:prstGeom>
        </p:spPr>
      </p:pic>
      <p:sp>
        <p:nvSpPr>
          <p:cNvPr id="5" name="CuadroTexto 4">
            <a:extLst>
              <a:ext uri="{FF2B5EF4-FFF2-40B4-BE49-F238E27FC236}">
                <a16:creationId xmlns:a16="http://schemas.microsoft.com/office/drawing/2014/main" id="{F0E0A461-40F6-4F02-BCFC-93C2904CEE2F}"/>
              </a:ext>
            </a:extLst>
          </p:cNvPr>
          <p:cNvSpPr txBox="1"/>
          <p:nvPr/>
        </p:nvSpPr>
        <p:spPr>
          <a:xfrm>
            <a:off x="67112" y="5654506"/>
            <a:ext cx="7944374" cy="276999"/>
          </a:xfrm>
          <a:prstGeom prst="rect">
            <a:avLst/>
          </a:prstGeom>
          <a:noFill/>
        </p:spPr>
        <p:txBody>
          <a:bodyPr wrap="square" rtlCol="0">
            <a:spAutoFit/>
          </a:bodyPr>
          <a:lstStyle/>
          <a:p>
            <a:r>
              <a:rPr lang="es-CR" sz="1200" dirty="0"/>
              <a:t>El cálculo realizado sobre un promedio de 3 meses (abril, mayo y junio 2021) </a:t>
            </a:r>
          </a:p>
        </p:txBody>
      </p:sp>
    </p:spTree>
    <p:extLst>
      <p:ext uri="{BB962C8B-B14F-4D97-AF65-F5344CB8AC3E}">
        <p14:creationId xmlns:p14="http://schemas.microsoft.com/office/powerpoint/2010/main" val="5553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6156960" y="1388303"/>
            <a:ext cx="2987040"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1</a:t>
            </a:r>
            <a:br>
              <a:rPr lang="en-US" sz="2800" dirty="0">
                <a:solidFill>
                  <a:schemeClr val="bg1"/>
                </a:solidFill>
              </a:rPr>
            </a:br>
            <a:r>
              <a:rPr lang="en-US" sz="2000" b="1" dirty="0">
                <a:solidFill>
                  <a:schemeClr val="bg1"/>
                </a:solidFill>
              </a:rPr>
              <a:t>SIN COLOCACIÓN DE APOYOS FINANCIEROS</a:t>
            </a:r>
            <a:endParaRPr lang="en-US" sz="2800" b="1" dirty="0">
              <a:solidFill>
                <a:schemeClr val="bg1"/>
              </a:solidFill>
            </a:endParaRPr>
          </a:p>
        </p:txBody>
      </p:sp>
      <p:pic>
        <p:nvPicPr>
          <p:cNvPr id="3" name="Imagen 2">
            <a:extLst>
              <a:ext uri="{FF2B5EF4-FFF2-40B4-BE49-F238E27FC236}">
                <a16:creationId xmlns:a16="http://schemas.microsoft.com/office/drawing/2014/main" id="{AE84D34F-27F0-4D5B-B719-4E87D9214696}"/>
              </a:ext>
            </a:extLst>
          </p:cNvPr>
          <p:cNvPicPr>
            <a:picLocks noChangeAspect="1"/>
          </p:cNvPicPr>
          <p:nvPr/>
        </p:nvPicPr>
        <p:blipFill>
          <a:blip r:embed="rId4"/>
          <a:stretch>
            <a:fillRect/>
          </a:stretch>
        </p:blipFill>
        <p:spPr>
          <a:xfrm>
            <a:off x="344170" y="1896406"/>
            <a:ext cx="5741670" cy="4862271"/>
          </a:xfrm>
          <a:prstGeom prst="rect">
            <a:avLst/>
          </a:prstGeom>
        </p:spPr>
      </p:pic>
    </p:spTree>
    <p:extLst>
      <p:ext uri="{BB962C8B-B14F-4D97-AF65-F5344CB8AC3E}">
        <p14:creationId xmlns:p14="http://schemas.microsoft.com/office/powerpoint/2010/main" val="352941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6" name="Imagen 5">
            <a:extLst>
              <a:ext uri="{FF2B5EF4-FFF2-40B4-BE49-F238E27FC236}">
                <a16:creationId xmlns:a16="http://schemas.microsoft.com/office/drawing/2014/main" id="{EE081981-D9F9-4A0A-AF92-2EF935E404C8}"/>
              </a:ext>
            </a:extLst>
          </p:cNvPr>
          <p:cNvPicPr>
            <a:picLocks noChangeAspect="1"/>
          </p:cNvPicPr>
          <p:nvPr/>
        </p:nvPicPr>
        <p:blipFill>
          <a:blip r:embed="rId2"/>
          <a:stretch>
            <a:fillRect/>
          </a:stretch>
        </p:blipFill>
        <p:spPr>
          <a:xfrm>
            <a:off x="243839" y="1437898"/>
            <a:ext cx="8557499" cy="3936741"/>
          </a:xfrm>
          <a:prstGeom prst="rect">
            <a:avLst/>
          </a:prstGeom>
        </p:spPr>
      </p:pic>
    </p:spTree>
    <p:extLst>
      <p:ext uri="{BB962C8B-B14F-4D97-AF65-F5344CB8AC3E}">
        <p14:creationId xmlns:p14="http://schemas.microsoft.com/office/powerpoint/2010/main" val="392899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5" name="Imagen 4">
            <a:extLst>
              <a:ext uri="{FF2B5EF4-FFF2-40B4-BE49-F238E27FC236}">
                <a16:creationId xmlns:a16="http://schemas.microsoft.com/office/drawing/2014/main" id="{15EA30F2-0E81-4B8B-9045-1E9A3A09BBAE}"/>
              </a:ext>
            </a:extLst>
          </p:cNvPr>
          <p:cNvPicPr>
            <a:picLocks noChangeAspect="1"/>
          </p:cNvPicPr>
          <p:nvPr/>
        </p:nvPicPr>
        <p:blipFill>
          <a:blip r:embed="rId2"/>
          <a:stretch>
            <a:fillRect/>
          </a:stretch>
        </p:blipFill>
        <p:spPr>
          <a:xfrm>
            <a:off x="413492" y="1495424"/>
            <a:ext cx="8317016" cy="4549775"/>
          </a:xfrm>
          <a:prstGeom prst="rect">
            <a:avLst/>
          </a:prstGeom>
        </p:spPr>
      </p:pic>
    </p:spTree>
    <p:extLst>
      <p:ext uri="{BB962C8B-B14F-4D97-AF65-F5344CB8AC3E}">
        <p14:creationId xmlns:p14="http://schemas.microsoft.com/office/powerpoint/2010/main" val="70113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7226934" y="1388303"/>
            <a:ext cx="1917065"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2</a:t>
            </a:r>
            <a:br>
              <a:rPr lang="en-US" sz="2800" dirty="0">
                <a:solidFill>
                  <a:schemeClr val="bg1"/>
                </a:solidFill>
              </a:rPr>
            </a:br>
            <a:r>
              <a:rPr lang="en-US" sz="2000" b="1" dirty="0">
                <a:solidFill>
                  <a:schemeClr val="bg1"/>
                </a:solidFill>
              </a:rPr>
              <a:t>COLOCANDO EL 50% DEL CAPITAL EN APOYOS FINANCIEROS</a:t>
            </a:r>
            <a:endParaRPr lang="en-US" sz="2800" b="1" dirty="0">
              <a:solidFill>
                <a:schemeClr val="bg1"/>
              </a:solidFill>
            </a:endParaRPr>
          </a:p>
        </p:txBody>
      </p:sp>
      <p:pic>
        <p:nvPicPr>
          <p:cNvPr id="2" name="Imagen 1">
            <a:extLst>
              <a:ext uri="{FF2B5EF4-FFF2-40B4-BE49-F238E27FC236}">
                <a16:creationId xmlns:a16="http://schemas.microsoft.com/office/drawing/2014/main" id="{5C0401BE-5E1A-4674-9CF1-19E7682E7C5E}"/>
              </a:ext>
            </a:extLst>
          </p:cNvPr>
          <p:cNvPicPr>
            <a:picLocks noChangeAspect="1"/>
          </p:cNvPicPr>
          <p:nvPr/>
        </p:nvPicPr>
        <p:blipFill>
          <a:blip r:embed="rId4"/>
          <a:stretch>
            <a:fillRect/>
          </a:stretch>
        </p:blipFill>
        <p:spPr>
          <a:xfrm>
            <a:off x="0" y="1972945"/>
            <a:ext cx="7226933" cy="4377055"/>
          </a:xfrm>
          <a:prstGeom prst="rect">
            <a:avLst/>
          </a:prstGeom>
        </p:spPr>
      </p:pic>
    </p:spTree>
    <p:extLst>
      <p:ext uri="{BB962C8B-B14F-4D97-AF65-F5344CB8AC3E}">
        <p14:creationId xmlns:p14="http://schemas.microsoft.com/office/powerpoint/2010/main" val="127547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31F7A45B-BFCC-4746-8C9B-F1A66DE26F6F}"/>
              </a:ext>
            </a:extLst>
          </p:cNvPr>
          <p:cNvPicPr>
            <a:picLocks noChangeAspect="1"/>
          </p:cNvPicPr>
          <p:nvPr/>
        </p:nvPicPr>
        <p:blipFill>
          <a:blip r:embed="rId2"/>
          <a:stretch>
            <a:fillRect/>
          </a:stretch>
        </p:blipFill>
        <p:spPr>
          <a:xfrm>
            <a:off x="82402" y="1987550"/>
            <a:ext cx="8979195" cy="3610610"/>
          </a:xfrm>
          <a:prstGeom prst="rect">
            <a:avLst/>
          </a:prstGeom>
        </p:spPr>
      </p:pic>
    </p:spTree>
    <p:extLst>
      <p:ext uri="{BB962C8B-B14F-4D97-AF65-F5344CB8AC3E}">
        <p14:creationId xmlns:p14="http://schemas.microsoft.com/office/powerpoint/2010/main" val="180368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55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174532" y="237149"/>
            <a:ext cx="2263611" cy="5567891"/>
          </a:xfrm>
        </p:spPr>
        <p:txBody>
          <a:bodyPr>
            <a:normAutofit/>
          </a:bodyPr>
          <a:lstStyle/>
          <a:p>
            <a:r>
              <a:rPr lang="es-CR" sz="2800" dirty="0">
                <a:solidFill>
                  <a:schemeClr val="accent1">
                    <a:lumMod val="75000"/>
                  </a:schemeClr>
                </a:solidFill>
              </a:rPr>
              <a:t>RED DE SEGURIDAD FINANCIERA</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2"/>
          <a:srcRect l="42643" t="-1" r="20663" b="-1"/>
          <a:stretch/>
        </p:blipFill>
        <p:spPr>
          <a:xfrm>
            <a:off x="0" y="0"/>
            <a:ext cx="937550" cy="6857999"/>
          </a:xfrm>
          <a:prstGeom prst="rect">
            <a:avLst/>
          </a:prstGeom>
          <a:ln>
            <a:noFill/>
          </a:ln>
          <a:effectLst>
            <a:outerShdw blurRad="292100" dist="139700" dir="2700000" algn="tl" rotWithShape="0">
              <a:srgbClr val="333333">
                <a:alpha val="65000"/>
              </a:srgbClr>
            </a:outerShdw>
          </a:effectLst>
        </p:spPr>
      </p:pic>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235680572"/>
              </p:ext>
            </p:extLst>
          </p:nvPr>
        </p:nvGraphicFramePr>
        <p:xfrm>
          <a:off x="3675125" y="754912"/>
          <a:ext cx="5039319" cy="5677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1B74989E-CB35-4FA9-BEA5-9E7AD7388BE4}"/>
              </a:ext>
            </a:extLst>
          </p:cNvPr>
          <p:cNvPicPr>
            <a:picLocks noChangeAspect="1"/>
          </p:cNvPicPr>
          <p:nvPr/>
        </p:nvPicPr>
        <p:blipFill>
          <a:blip r:embed="rId2"/>
          <a:stretch>
            <a:fillRect/>
          </a:stretch>
        </p:blipFill>
        <p:spPr>
          <a:xfrm>
            <a:off x="222593" y="1552575"/>
            <a:ext cx="8432800" cy="4260850"/>
          </a:xfrm>
          <a:prstGeom prst="rect">
            <a:avLst/>
          </a:prstGeom>
        </p:spPr>
      </p:pic>
    </p:spTree>
    <p:extLst>
      <p:ext uri="{BB962C8B-B14F-4D97-AF65-F5344CB8AC3E}">
        <p14:creationId xmlns:p14="http://schemas.microsoft.com/office/powerpoint/2010/main" val="138489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720323"/>
            <a:ext cx="5315834" cy="920912"/>
          </a:xfrm>
        </p:spPr>
        <p:txBody>
          <a:bodyPr>
            <a:normAutofit/>
          </a:bodyPr>
          <a:lstStyle/>
          <a:p>
            <a:pPr algn="ctr"/>
            <a:r>
              <a:rPr lang="es-CR" sz="3000" dirty="0">
                <a:solidFill>
                  <a:srgbClr val="00B050"/>
                </a:solidFill>
              </a:rPr>
              <a:t>IMPORTE TOTAL</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47512" t="-1" r="607" b="-1"/>
          <a:stretch/>
        </p:blipFill>
        <p:spPr>
          <a:xfrm>
            <a:off x="0" y="0"/>
            <a:ext cx="3308010" cy="6858000"/>
          </a:xfrm>
          <a:prstGeom prst="rect">
            <a:avLst/>
          </a:prstGeom>
        </p:spPr>
      </p:pic>
      <p:graphicFrame>
        <p:nvGraphicFramePr>
          <p:cNvPr id="2" name="Diagrama 1">
            <a:extLst>
              <a:ext uri="{FF2B5EF4-FFF2-40B4-BE49-F238E27FC236}">
                <a16:creationId xmlns:a16="http://schemas.microsoft.com/office/drawing/2014/main" id="{522A24ED-9AF3-4A62-94D9-133E3508CEC6}"/>
              </a:ext>
            </a:extLst>
          </p:cNvPr>
          <p:cNvGraphicFramePr/>
          <p:nvPr>
            <p:extLst>
              <p:ext uri="{D42A27DB-BD31-4B8C-83A1-F6EECF244321}">
                <p14:modId xmlns:p14="http://schemas.microsoft.com/office/powerpoint/2010/main" val="1982493834"/>
              </p:ext>
            </p:extLst>
          </p:nvPr>
        </p:nvGraphicFramePr>
        <p:xfrm>
          <a:off x="3359925" y="2403235"/>
          <a:ext cx="567944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7606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A556B57-1479-4622-903F-8AE78A7B0E6B}"/>
              </a:ext>
            </a:extLst>
          </p:cNvPr>
          <p:cNvSpPr>
            <a:spLocks noGrp="1"/>
          </p:cNvSpPr>
          <p:nvPr>
            <p:ph type="title"/>
          </p:nvPr>
        </p:nvSpPr>
        <p:spPr>
          <a:xfrm>
            <a:off x="621995" y="477521"/>
            <a:ext cx="7886700" cy="850124"/>
          </a:xfrm>
        </p:spPr>
        <p:txBody>
          <a:bodyPr>
            <a:normAutofit/>
          </a:bodyPr>
          <a:lstStyle/>
          <a:p>
            <a:pPr algn="ctr"/>
            <a:r>
              <a:rPr lang="es-CR" sz="3000" dirty="0">
                <a:solidFill>
                  <a:srgbClr val="00B050"/>
                </a:solidFill>
              </a:rPr>
              <a:t>HOJA DE RUTA 2021 Y 2022</a:t>
            </a:r>
          </a:p>
        </p:txBody>
      </p:sp>
      <p:graphicFrame>
        <p:nvGraphicFramePr>
          <p:cNvPr id="8" name="Marcador de contenido 2">
            <a:extLst>
              <a:ext uri="{FF2B5EF4-FFF2-40B4-BE49-F238E27FC236}">
                <a16:creationId xmlns:a16="http://schemas.microsoft.com/office/drawing/2014/main" id="{4A0F59A8-670B-4616-BA22-312107D06CD0}"/>
              </a:ext>
            </a:extLst>
          </p:cNvPr>
          <p:cNvGraphicFramePr>
            <a:graphicFrameLocks noGrp="1"/>
          </p:cNvGraphicFramePr>
          <p:nvPr>
            <p:ph idx="1"/>
            <p:extLst>
              <p:ext uri="{D42A27DB-BD31-4B8C-83A1-F6EECF244321}">
                <p14:modId xmlns:p14="http://schemas.microsoft.com/office/powerpoint/2010/main" val="2462761947"/>
              </p:ext>
            </p:extLst>
          </p:nvPr>
        </p:nvGraphicFramePr>
        <p:xfrm>
          <a:off x="407502" y="1564640"/>
          <a:ext cx="845201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931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054" name="Picture 6" descr="Puede ser una imagen de 1 persona y texto que dice &quot;La frase destacada &quot;La cooperación descansa en el simple principio de que como seres humanos nos necesitamos mutuamente&quot; James Peter Warbasse, Líder Cooperativista Estadounidense del siglo XX INFOCOOP&quot;">
            <a:extLst>
              <a:ext uri="{FF2B5EF4-FFF2-40B4-BE49-F238E27FC236}">
                <a16:creationId xmlns:a16="http://schemas.microsoft.com/office/drawing/2014/main" id="{AA2A7AC6-5DC2-4F9F-A550-7B39B4868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b="12083"/>
          <a:stretch/>
        </p:blipFill>
        <p:spPr bwMode="auto">
          <a:xfrm>
            <a:off x="2489200" y="1048385"/>
            <a:ext cx="4937760" cy="47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70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0" rIns="91440" bIns="45720" rtlCol="0" anchor="ctr">
            <a:normAutofit/>
          </a:bodyPr>
          <a:lstStyle/>
          <a:p>
            <a:pPr algn="r"/>
            <a:r>
              <a:rPr lang="en-US" sz="3300" b="1">
                <a:solidFill>
                  <a:srgbClr val="FFFFFF"/>
                </a:solidFill>
              </a:rPr>
              <a:t>FONDO PRUDENCIAL </a:t>
            </a:r>
            <a:br>
              <a:rPr lang="en-US" sz="3300" b="1">
                <a:solidFill>
                  <a:srgbClr val="FFFFFF"/>
                </a:solidFill>
              </a:rPr>
            </a:br>
            <a:r>
              <a:rPr lang="en-US" sz="3300" b="1">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0"/>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35000"/>
          </a:blip>
          <a:srcRect t="1068" r="37710" b="494"/>
          <a:stretch/>
        </p:blipFill>
        <p:spPr>
          <a:xfrm>
            <a:off x="0" y="10"/>
            <a:ext cx="9144000" cy="6857990"/>
          </a:xfrm>
          <a:prstGeom prst="rect">
            <a:avLst/>
          </a:prstGeom>
        </p:spPr>
      </p:pic>
      <p:sp>
        <p:nvSpPr>
          <p:cNvPr id="61" name="Rectangle 6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253938" y="2304288"/>
            <a:ext cx="2578608" cy="1124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400" dirty="0">
                <a:solidFill>
                  <a:schemeClr val="accent1">
                    <a:lumMod val="75000"/>
                  </a:schemeClr>
                </a:solidFill>
              </a:rPr>
              <a:t>COMPONENTES</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3" name="Marcador de contenido 2">
            <a:extLst>
              <a:ext uri="{FF2B5EF4-FFF2-40B4-BE49-F238E27FC236}">
                <a16:creationId xmlns:a16="http://schemas.microsoft.com/office/drawing/2014/main" id="{19CD8F78-6F78-47F4-8631-6198B2BBE8FE}"/>
              </a:ext>
            </a:extLst>
          </p:cNvPr>
          <p:cNvGraphicFramePr>
            <a:graphicFrameLocks/>
          </p:cNvGraphicFramePr>
          <p:nvPr>
            <p:extLst>
              <p:ext uri="{D42A27DB-BD31-4B8C-83A1-F6EECF244321}">
                <p14:modId xmlns:p14="http://schemas.microsoft.com/office/powerpoint/2010/main" val="1002227139"/>
              </p:ext>
            </p:extLst>
          </p:nvPr>
        </p:nvGraphicFramePr>
        <p:xfrm>
          <a:off x="3155331" y="444500"/>
          <a:ext cx="5774210" cy="626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7F7FA09D-B7E5-46BA-811C-9D86BFE5A3D3}"/>
              </a:ext>
            </a:extLst>
          </p:cNvPr>
          <p:cNvSpPr/>
          <p:nvPr/>
        </p:nvSpPr>
        <p:spPr>
          <a:xfrm>
            <a:off x="288362" y="670560"/>
            <a:ext cx="646358"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2359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526813" y="212342"/>
            <a:ext cx="402754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93040" y="1524000"/>
            <a:ext cx="4427087" cy="4785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600"/>
              </a:spcAft>
            </a:pPr>
            <a:endParaRPr lang="en-US" sz="1000" b="1" dirty="0"/>
          </a:p>
          <a:p>
            <a:pPr algn="r">
              <a:spcBef>
                <a:spcPts val="0"/>
              </a:spcBef>
              <a:spcAft>
                <a:spcPts val="600"/>
              </a:spcAft>
            </a:pPr>
            <a:r>
              <a:rPr lang="en-US" sz="1600" b="1" dirty="0" err="1"/>
              <a:t>Situación</a:t>
            </a:r>
            <a:r>
              <a:rPr lang="en-US" sz="1600" b="1" dirty="0"/>
              <a:t> </a:t>
            </a:r>
            <a:r>
              <a:rPr lang="en-US" sz="1600" b="1" dirty="0" err="1"/>
              <a:t>en</a:t>
            </a:r>
            <a:r>
              <a:rPr lang="en-US" sz="1600" b="1" dirty="0"/>
              <a:t> la </a:t>
            </a:r>
            <a:r>
              <a:rPr lang="en-US" sz="1600" b="1" dirty="0" err="1"/>
              <a:t>región</a:t>
            </a:r>
            <a:r>
              <a:rPr lang="en-US" sz="1600" b="1" dirty="0"/>
              <a:t> </a:t>
            </a:r>
          </a:p>
          <a:p>
            <a:pPr algn="just">
              <a:spcBef>
                <a:spcPts val="0"/>
              </a:spcBef>
              <a:spcAft>
                <a:spcPts val="600"/>
              </a:spcAft>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algunos</a:t>
            </a:r>
            <a:r>
              <a:rPr lang="en-US" sz="1600" dirty="0"/>
              <a:t>  </a:t>
            </a:r>
            <a:r>
              <a:rPr lang="en-US" sz="1600" dirty="0" err="1"/>
              <a:t>casos</a:t>
            </a:r>
            <a:r>
              <a:rPr lang="en-US" sz="1600" dirty="0"/>
              <a:t>  </a:t>
            </a:r>
            <a:r>
              <a:rPr lang="en-US" sz="1600" dirty="0" err="1"/>
              <a:t>estos</a:t>
            </a:r>
            <a:r>
              <a:rPr lang="en-US" sz="1600" dirty="0"/>
              <a:t>  </a:t>
            </a:r>
            <a:r>
              <a:rPr lang="en-US" sz="1600" dirty="0" err="1"/>
              <a:t>sistemas</a:t>
            </a:r>
            <a:r>
              <a:rPr lang="en-US" sz="1600" dirty="0"/>
              <a:t>  </a:t>
            </a:r>
            <a:r>
              <a:rPr lang="en-US" sz="1600" dirty="0" err="1"/>
              <a:t>están</a:t>
            </a:r>
            <a:r>
              <a:rPr lang="en-US" sz="1600" dirty="0"/>
              <a:t>  </a:t>
            </a:r>
            <a:r>
              <a:rPr lang="en-US" sz="1600" dirty="0" err="1"/>
              <a:t>en</a:t>
            </a:r>
            <a:r>
              <a:rPr lang="en-US" sz="1600" dirty="0"/>
              <a:t>  </a:t>
            </a:r>
            <a:r>
              <a:rPr lang="en-US" sz="1600" dirty="0" err="1"/>
              <a:t>funcionamiento</a:t>
            </a:r>
            <a:r>
              <a:rPr lang="en-US" sz="1600" dirty="0"/>
              <a:t>, </a:t>
            </a:r>
            <a:r>
              <a:rPr lang="en-US" sz="1600" dirty="0" err="1"/>
              <a:t>mientras</a:t>
            </a:r>
            <a:r>
              <a:rPr lang="en-US" sz="1600" dirty="0"/>
              <a:t> que </a:t>
            </a:r>
            <a:r>
              <a:rPr lang="en-US" sz="1600" dirty="0" err="1"/>
              <a:t>en</a:t>
            </a:r>
            <a:r>
              <a:rPr lang="en-US" sz="1600" dirty="0"/>
              <a:t> </a:t>
            </a:r>
            <a:r>
              <a:rPr lang="en-US" sz="1600" dirty="0" err="1"/>
              <a:t>otros</a:t>
            </a:r>
            <a:r>
              <a:rPr lang="en-US" sz="1600" dirty="0"/>
              <a:t> </a:t>
            </a:r>
            <a:r>
              <a:rPr lang="en-US" sz="1600" dirty="0" err="1"/>
              <a:t>casos</a:t>
            </a:r>
            <a:r>
              <a:rPr lang="en-US" sz="1600" dirty="0"/>
              <a:t> se </a:t>
            </a:r>
            <a:r>
              <a:rPr lang="en-US" sz="1600" dirty="0" err="1"/>
              <a:t>encuentran</a:t>
            </a:r>
            <a:r>
              <a:rPr lang="en-US" sz="1600" dirty="0"/>
              <a:t> </a:t>
            </a:r>
            <a:r>
              <a:rPr lang="en-US" sz="1600" dirty="0" err="1"/>
              <a:t>en</a:t>
            </a:r>
            <a:r>
              <a:rPr lang="en-US" sz="1600" dirty="0"/>
              <a:t> </a:t>
            </a:r>
            <a:r>
              <a:rPr lang="en-US" sz="1600" dirty="0" err="1"/>
              <a:t>fortalecimiento</a:t>
            </a:r>
            <a:r>
              <a:rPr lang="en-US" sz="1600" dirty="0"/>
              <a:t> o </a:t>
            </a:r>
            <a:r>
              <a:rPr lang="en-US" sz="1600" dirty="0" err="1"/>
              <a:t>construcción</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a:t>La  </a:t>
            </a:r>
            <a:r>
              <a:rPr lang="en-US" sz="1600" dirty="0" err="1"/>
              <a:t>mayoría</a:t>
            </a:r>
            <a:r>
              <a:rPr lang="en-US" sz="1600" dirty="0"/>
              <a:t>  de  los  </a:t>
            </a:r>
            <a:r>
              <a:rPr lang="en-US" sz="1600" dirty="0" err="1"/>
              <a:t>países</a:t>
            </a:r>
            <a:r>
              <a:rPr lang="en-US" sz="1600" dirty="0"/>
              <a:t>  ha  </a:t>
            </a:r>
            <a:r>
              <a:rPr lang="en-US" sz="1600" dirty="0" err="1"/>
              <a:t>fortalecido</a:t>
            </a:r>
            <a:r>
              <a:rPr lang="en-US" sz="1600" dirty="0"/>
              <a:t>  </a:t>
            </a:r>
            <a:r>
              <a:rPr lang="en-US" sz="1600" dirty="0" err="1"/>
              <a:t>su</a:t>
            </a:r>
            <a:r>
              <a:rPr lang="en-US" sz="1600" dirty="0"/>
              <a:t>  </a:t>
            </a:r>
            <a:r>
              <a:rPr lang="en-US" sz="1600" dirty="0" err="1"/>
              <a:t>regulación</a:t>
            </a:r>
            <a:r>
              <a:rPr lang="en-US" sz="1600" dirty="0"/>
              <a:t>  </a:t>
            </a:r>
            <a:r>
              <a:rPr lang="en-US" sz="1600" dirty="0" err="1"/>
              <a:t>prudencial</a:t>
            </a:r>
            <a:r>
              <a:rPr lang="en-US" sz="1600" dirty="0"/>
              <a:t>  y </a:t>
            </a:r>
            <a:r>
              <a:rPr lang="en-US" sz="1600" dirty="0" err="1"/>
              <a:t>supervisión</a:t>
            </a:r>
            <a:r>
              <a:rPr lang="en-US" sz="1600" dirty="0"/>
              <a:t> </a:t>
            </a:r>
            <a:r>
              <a:rPr lang="en-US" sz="1600" dirty="0" err="1"/>
              <a:t>en</a:t>
            </a:r>
            <a:r>
              <a:rPr lang="en-US" sz="1600" dirty="0"/>
              <a:t> </a:t>
            </a:r>
            <a:r>
              <a:rPr lang="en-US" sz="1600" dirty="0" err="1"/>
              <a:t>sintonía</a:t>
            </a:r>
            <a:r>
              <a:rPr lang="en-US" sz="1600" dirty="0"/>
              <a:t> con las </a:t>
            </a:r>
            <a:r>
              <a:rPr lang="en-US" sz="1600" dirty="0" err="1"/>
              <a:t>recomendaciones</a:t>
            </a:r>
            <a:r>
              <a:rPr lang="en-US" sz="1600" dirty="0"/>
              <a:t> del </a:t>
            </a:r>
            <a:r>
              <a:rPr lang="en-US" sz="1600" dirty="0" err="1"/>
              <a:t>Comité</a:t>
            </a:r>
            <a:r>
              <a:rPr lang="en-US" sz="1600" dirty="0"/>
              <a:t> de </a:t>
            </a:r>
            <a:r>
              <a:rPr lang="en-US" sz="1600" dirty="0" err="1"/>
              <a:t>Basilea</a:t>
            </a:r>
            <a:r>
              <a:rPr lang="en-US" sz="1600" dirty="0"/>
              <a:t>.</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términos</a:t>
            </a:r>
            <a:r>
              <a:rPr lang="en-US" sz="1600" dirty="0"/>
              <a:t> </a:t>
            </a:r>
            <a:r>
              <a:rPr lang="en-US" sz="1600" dirty="0" err="1"/>
              <a:t>generales</a:t>
            </a:r>
            <a:r>
              <a:rPr lang="en-US" sz="1600" dirty="0"/>
              <a:t>, la </a:t>
            </a:r>
            <a:r>
              <a:rPr lang="en-US" sz="1600" dirty="0" err="1"/>
              <a:t>región</a:t>
            </a:r>
            <a:r>
              <a:rPr lang="en-US" sz="1600" dirty="0"/>
              <a:t> </a:t>
            </a:r>
            <a:r>
              <a:rPr lang="en-US" sz="1600" dirty="0" err="1"/>
              <a:t>tiene</a:t>
            </a:r>
            <a:r>
              <a:rPr lang="en-US" sz="1600" dirty="0"/>
              <a:t> </a:t>
            </a:r>
            <a:r>
              <a:rPr lang="en-US" sz="1600" dirty="0" err="1"/>
              <a:t>grandes</a:t>
            </a:r>
            <a:r>
              <a:rPr lang="en-US" sz="1600" dirty="0"/>
              <a:t> </a:t>
            </a:r>
            <a:r>
              <a:rPr lang="en-US" sz="1600" dirty="0" err="1"/>
              <a:t>retos</a:t>
            </a:r>
            <a:r>
              <a:rPr lang="en-US" sz="1600" dirty="0"/>
              <a:t> para </a:t>
            </a:r>
            <a:r>
              <a:rPr lang="en-US" sz="1600" dirty="0" err="1"/>
              <a:t>alcanzar</a:t>
            </a:r>
            <a:r>
              <a:rPr lang="en-US" sz="1600" dirty="0"/>
              <a:t> a los </a:t>
            </a:r>
            <a:r>
              <a:rPr lang="en-US" sz="1600" dirty="0" err="1"/>
              <a:t>países</a:t>
            </a:r>
            <a:r>
              <a:rPr lang="en-US" sz="1600" dirty="0"/>
              <a:t> </a:t>
            </a:r>
            <a:r>
              <a:rPr lang="en-US" sz="1600" dirty="0" err="1"/>
              <a:t>más</a:t>
            </a:r>
            <a:r>
              <a:rPr lang="en-US" sz="1600" dirty="0"/>
              <a:t> </a:t>
            </a:r>
            <a:r>
              <a:rPr lang="en-US" sz="1600" dirty="0" err="1"/>
              <a:t>desarrollados</a:t>
            </a:r>
            <a:r>
              <a:rPr lang="en-US" sz="1600" dirty="0"/>
              <a:t> </a:t>
            </a:r>
            <a:r>
              <a:rPr lang="en-US" sz="1600" dirty="0" err="1"/>
              <a:t>en</a:t>
            </a:r>
            <a:r>
              <a:rPr lang="en-US" sz="1600" dirty="0"/>
              <a:t>  </a:t>
            </a:r>
            <a:r>
              <a:rPr lang="en-US" sz="1600" dirty="0" err="1"/>
              <a:t>sistemas</a:t>
            </a:r>
            <a:r>
              <a:rPr lang="en-US" sz="1600" dirty="0"/>
              <a:t> </a:t>
            </a:r>
            <a:r>
              <a:rPr lang="en-US" sz="1600" dirty="0" err="1"/>
              <a:t>financieros</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algn="just">
              <a:spcBef>
                <a:spcPts val="0"/>
              </a:spcBef>
              <a:spcAft>
                <a:spcPts val="600"/>
              </a:spcAft>
            </a:pPr>
            <a:r>
              <a:rPr lang="es-CR" sz="1600" i="1" dirty="0"/>
              <a:t>Los fondos privados: Argentina y Brasil, Ecuador y Perú son fondos de naturaleza privada </a:t>
            </a:r>
            <a:endParaRPr lang="en-US" sz="1600" i="1" dirty="0"/>
          </a:p>
        </p:txBody>
      </p:sp>
    </p:spTree>
    <p:extLst>
      <p:ext uri="{BB962C8B-B14F-4D97-AF65-F5344CB8AC3E}">
        <p14:creationId xmlns:p14="http://schemas.microsoft.com/office/powerpoint/2010/main" val="125507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638405" y="173901"/>
            <a:ext cx="3915950"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32081" y="1463040"/>
            <a:ext cx="4457566" cy="4955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n-US" sz="1100" i="1" dirty="0" err="1"/>
              <a:t>según</a:t>
            </a:r>
            <a:r>
              <a:rPr lang="en-US" sz="1100" b="1" i="1" dirty="0"/>
              <a:t> </a:t>
            </a:r>
            <a:r>
              <a:rPr lang="en-US" sz="1100" i="1" dirty="0" err="1"/>
              <a:t>el</a:t>
            </a:r>
            <a:r>
              <a:rPr lang="en-US" sz="1100" i="1" dirty="0"/>
              <a:t>  </a:t>
            </a:r>
            <a:r>
              <a:rPr lang="en-US" sz="1100" i="1" dirty="0" err="1"/>
              <a:t>Comité</a:t>
            </a:r>
            <a:r>
              <a:rPr lang="en-US" sz="1100" i="1" dirty="0"/>
              <a:t>  de  </a:t>
            </a:r>
            <a:r>
              <a:rPr lang="en-US" sz="1100" i="1" dirty="0" err="1"/>
              <a:t>Supervisión</a:t>
            </a:r>
            <a:r>
              <a:rPr lang="en-US" sz="1100" i="1" dirty="0"/>
              <a:t> </a:t>
            </a:r>
            <a:r>
              <a:rPr lang="en-US" sz="1100" i="1" dirty="0" err="1"/>
              <a:t>Bancaria</a:t>
            </a:r>
            <a:r>
              <a:rPr lang="en-US" sz="1100" i="1" dirty="0"/>
              <a:t>  de  </a:t>
            </a:r>
            <a:r>
              <a:rPr lang="en-US" sz="1100" i="1" dirty="0" err="1"/>
              <a:t>Basilea</a:t>
            </a:r>
            <a:endParaRPr lang="en-US" sz="1100" i="1" dirty="0"/>
          </a:p>
          <a:p>
            <a:pPr algn="r"/>
            <a:r>
              <a:rPr lang="en-US" sz="1100" i="1" dirty="0"/>
              <a:t> </a:t>
            </a:r>
          </a:p>
          <a:p>
            <a:pPr marL="216000" indent="-182563" algn="just">
              <a:spcBef>
                <a:spcPts val="1200"/>
              </a:spcBef>
              <a:spcAft>
                <a:spcPts val="1200"/>
              </a:spcAft>
              <a:buFont typeface="Arial" panose="020B0604020202020204" pitchFamily="34" charset="0"/>
              <a:buChar char="•"/>
            </a:pPr>
            <a:r>
              <a:rPr lang="en-US" sz="1500" dirty="0"/>
              <a:t>Toda  RSF </a:t>
            </a:r>
            <a:r>
              <a:rPr lang="en-US" sz="1500" dirty="0" err="1"/>
              <a:t>deberá</a:t>
            </a:r>
            <a:r>
              <a:rPr lang="en-US" sz="1500" dirty="0"/>
              <a:t>  </a:t>
            </a:r>
            <a:r>
              <a:rPr lang="en-US" sz="1500" dirty="0" err="1"/>
              <a:t>funcionar</a:t>
            </a:r>
            <a:r>
              <a:rPr lang="en-US" sz="1500" dirty="0"/>
              <a:t> </a:t>
            </a:r>
            <a:r>
              <a:rPr lang="en-US" sz="1500" dirty="0" err="1"/>
              <a:t>en</a:t>
            </a:r>
            <a:r>
              <a:rPr lang="en-US" sz="1500" dirty="0"/>
              <a:t>  </a:t>
            </a:r>
            <a:r>
              <a:rPr lang="en-US" sz="1500" dirty="0" err="1"/>
              <a:t>coordinación</a:t>
            </a:r>
            <a:r>
              <a:rPr lang="en-US" sz="1500" dirty="0"/>
              <a:t>  con </a:t>
            </a:r>
            <a:r>
              <a:rPr lang="en-US" sz="1500" dirty="0" err="1"/>
              <a:t>otros</a:t>
            </a:r>
            <a:r>
              <a:rPr lang="en-US" sz="1500" dirty="0"/>
              <a:t>  </a:t>
            </a:r>
            <a:r>
              <a:rPr lang="en-US" sz="1500" dirty="0" err="1"/>
              <a:t>organismos</a:t>
            </a:r>
            <a:r>
              <a:rPr lang="en-US" sz="1500" dirty="0"/>
              <a:t>  y con </a:t>
            </a:r>
            <a:r>
              <a:rPr lang="en-US" sz="1500" dirty="0" err="1"/>
              <a:t>el</a:t>
            </a:r>
            <a:r>
              <a:rPr lang="en-US" sz="1500" dirty="0"/>
              <a:t>  Estado, </a:t>
            </a:r>
            <a:r>
              <a:rPr lang="en-US" sz="1500" dirty="0" err="1"/>
              <a:t>estar</a:t>
            </a:r>
            <a:r>
              <a:rPr lang="en-US" sz="1500" dirty="0"/>
              <a:t> </a:t>
            </a:r>
            <a:r>
              <a:rPr lang="en-US" sz="1500" dirty="0" err="1"/>
              <a:t>integrada</a:t>
            </a:r>
            <a:r>
              <a:rPr lang="en-US" sz="1500" dirty="0"/>
              <a:t>  bajo un  </a:t>
            </a:r>
            <a:r>
              <a:rPr lang="en-US" sz="1500" dirty="0" err="1"/>
              <a:t>marco</a:t>
            </a:r>
            <a:r>
              <a:rPr lang="en-US" sz="1500" dirty="0"/>
              <a:t>  legal  y  de  </a:t>
            </a:r>
            <a:r>
              <a:rPr lang="en-US" sz="1500" dirty="0" err="1"/>
              <a:t>regulación</a:t>
            </a:r>
            <a:r>
              <a:rPr lang="en-US" sz="1500" dirty="0"/>
              <a:t>  </a:t>
            </a:r>
            <a:r>
              <a:rPr lang="en-US" sz="1500" dirty="0" err="1"/>
              <a:t>adecuado</a:t>
            </a:r>
            <a:r>
              <a:rPr lang="en-US" sz="1500" dirty="0"/>
              <a:t>.</a:t>
            </a:r>
          </a:p>
          <a:p>
            <a:pPr marL="216000" indent="-182563" algn="just">
              <a:spcBef>
                <a:spcPts val="1200"/>
              </a:spcBef>
              <a:spcAft>
                <a:spcPts val="1200"/>
              </a:spcAft>
              <a:buFont typeface="Arial" panose="020B0604020202020204" pitchFamily="34" charset="0"/>
              <a:buChar char="•"/>
            </a:pPr>
            <a:r>
              <a:rPr lang="en-US" sz="1500" dirty="0"/>
              <a:t>La  </a:t>
            </a:r>
            <a:r>
              <a:rPr lang="en-US" sz="1500" dirty="0" err="1"/>
              <a:t>autonomía</a:t>
            </a:r>
            <a:r>
              <a:rPr lang="en-US" sz="1500" dirty="0"/>
              <a:t>  de las </a:t>
            </a:r>
            <a:r>
              <a:rPr lang="en-US" sz="1500" dirty="0" err="1"/>
              <a:t>instituciones</a:t>
            </a:r>
            <a:r>
              <a:rPr lang="en-US" sz="1500" dirty="0"/>
              <a:t>  es  </a:t>
            </a:r>
            <a:r>
              <a:rPr lang="en-US" sz="1500" dirty="0" err="1"/>
              <a:t>esencial</a:t>
            </a:r>
            <a:r>
              <a:rPr lang="en-US" sz="1500" dirty="0"/>
              <a:t>  para  que  </a:t>
            </a:r>
            <a:r>
              <a:rPr lang="en-US" sz="1500" dirty="0" err="1"/>
              <a:t>cada</a:t>
            </a:r>
            <a:r>
              <a:rPr lang="en-US" sz="1500" dirty="0"/>
              <a:t>  una  de  </a:t>
            </a:r>
            <a:r>
              <a:rPr lang="en-US" sz="1500" dirty="0" err="1"/>
              <a:t>ellas</a:t>
            </a:r>
            <a:r>
              <a:rPr lang="en-US" sz="1500" dirty="0"/>
              <a:t>  </a:t>
            </a:r>
            <a:r>
              <a:rPr lang="en-US" sz="1500" dirty="0" err="1"/>
              <a:t>tenga</a:t>
            </a:r>
            <a:r>
              <a:rPr lang="en-US" sz="1500" dirty="0"/>
              <a:t>  la  </a:t>
            </a:r>
            <a:r>
              <a:rPr lang="en-US" sz="1500" dirty="0" err="1"/>
              <a:t>capacidad</a:t>
            </a:r>
            <a:r>
              <a:rPr lang="en-US" sz="1500" dirty="0"/>
              <a:t>  </a:t>
            </a:r>
            <a:r>
              <a:rPr lang="en-US" sz="1500" dirty="0" err="1"/>
              <a:t>técnica</a:t>
            </a:r>
            <a:r>
              <a:rPr lang="en-US" sz="1500" dirty="0"/>
              <a:t>,  </a:t>
            </a:r>
            <a:r>
              <a:rPr lang="en-US" sz="1500" dirty="0" err="1"/>
              <a:t>operativa</a:t>
            </a:r>
            <a:r>
              <a:rPr lang="en-US" sz="1500" dirty="0"/>
              <a:t>  y  </a:t>
            </a:r>
            <a:r>
              <a:rPr lang="en-US" sz="1500" dirty="0" err="1"/>
              <a:t>económica</a:t>
            </a:r>
            <a:r>
              <a:rPr lang="en-US" sz="1500" dirty="0"/>
              <a:t>  de </a:t>
            </a:r>
            <a:r>
              <a:rPr lang="en-US" sz="1500" dirty="0" err="1"/>
              <a:t>cumplir</a:t>
            </a:r>
            <a:r>
              <a:rPr lang="en-US" sz="1500" dirty="0"/>
              <a:t> con sus </a:t>
            </a:r>
            <a:r>
              <a:rPr lang="en-US" sz="1500" dirty="0" err="1"/>
              <a:t>funciones</a:t>
            </a:r>
            <a:r>
              <a:rPr lang="en-US" sz="1500" dirty="0"/>
              <a:t> </a:t>
            </a:r>
          </a:p>
          <a:p>
            <a:pPr marL="216000" indent="-182563" algn="just">
              <a:spcBef>
                <a:spcPts val="1200"/>
              </a:spcBef>
              <a:spcAft>
                <a:spcPts val="1200"/>
              </a:spcAft>
              <a:buFont typeface="Arial" panose="020B0604020202020204" pitchFamily="34" charset="0"/>
              <a:buChar char="•"/>
            </a:pPr>
            <a:r>
              <a:rPr lang="en-US" sz="1500" dirty="0"/>
              <a:t>Ex  post,  la  red  de  </a:t>
            </a:r>
            <a:r>
              <a:rPr lang="en-US" sz="1500" dirty="0" err="1"/>
              <a:t>seguridad</a:t>
            </a:r>
            <a:r>
              <a:rPr lang="en-US" sz="1500" dirty="0"/>
              <a:t>  </a:t>
            </a:r>
            <a:r>
              <a:rPr lang="en-US" sz="1500" dirty="0" err="1"/>
              <a:t>financiera</a:t>
            </a:r>
            <a:r>
              <a:rPr lang="en-US" sz="1500" dirty="0"/>
              <a:t>  se </a:t>
            </a:r>
            <a:r>
              <a:rPr lang="en-US" sz="1500" dirty="0" err="1"/>
              <a:t>presenta</a:t>
            </a:r>
            <a:r>
              <a:rPr lang="en-US" sz="1500" dirty="0"/>
              <a:t>  </a:t>
            </a:r>
            <a:r>
              <a:rPr lang="en-US" sz="1500" dirty="0" err="1"/>
              <a:t>como</a:t>
            </a:r>
            <a:r>
              <a:rPr lang="en-US" sz="1500" dirty="0"/>
              <a:t>  una  </a:t>
            </a:r>
            <a:r>
              <a:rPr lang="en-US" sz="1500" dirty="0" err="1"/>
              <a:t>sucesión</a:t>
            </a:r>
            <a:r>
              <a:rPr lang="en-US" sz="1500" dirty="0"/>
              <a:t>  de  </a:t>
            </a:r>
            <a:r>
              <a:rPr lang="en-US" sz="1500" dirty="0" err="1"/>
              <a:t>líneas</a:t>
            </a:r>
            <a:r>
              <a:rPr lang="en-US" sz="1500" dirty="0"/>
              <a:t>  de  </a:t>
            </a:r>
            <a:r>
              <a:rPr lang="en-US" sz="1500" dirty="0" err="1"/>
              <a:t>defensa</a:t>
            </a:r>
            <a:r>
              <a:rPr lang="en-US" sz="1500" dirty="0"/>
              <a:t>  que  </a:t>
            </a:r>
            <a:r>
              <a:rPr lang="en-US" sz="1500" dirty="0" err="1"/>
              <a:t>procuran</a:t>
            </a:r>
            <a:r>
              <a:rPr lang="en-US" sz="1500" dirty="0"/>
              <a:t>  </a:t>
            </a:r>
            <a:r>
              <a:rPr lang="en-US" sz="1500" dirty="0" err="1"/>
              <a:t>mitigar</a:t>
            </a:r>
            <a:r>
              <a:rPr lang="en-US" sz="1500" dirty="0"/>
              <a:t>  los  </a:t>
            </a:r>
            <a:r>
              <a:rPr lang="en-US" sz="1500" dirty="0" err="1"/>
              <a:t>efectos</a:t>
            </a:r>
            <a:r>
              <a:rPr lang="en-US" sz="1500" dirty="0"/>
              <a:t>  </a:t>
            </a:r>
            <a:r>
              <a:rPr lang="en-US" sz="1500" dirty="0" err="1"/>
              <a:t>sobre</a:t>
            </a:r>
            <a:r>
              <a:rPr lang="en-US" sz="1500" dirty="0"/>
              <a:t>  los </a:t>
            </a:r>
            <a:r>
              <a:rPr lang="en-US" sz="1500" dirty="0" err="1"/>
              <a:t>usuarios</a:t>
            </a:r>
            <a:r>
              <a:rPr lang="en-US" sz="1500" dirty="0"/>
              <a:t>  de  los  </a:t>
            </a:r>
            <a:r>
              <a:rPr lang="en-US" sz="1500" dirty="0" err="1"/>
              <a:t>servicios</a:t>
            </a:r>
            <a:r>
              <a:rPr lang="en-US" sz="1500" dirty="0"/>
              <a:t>  y  </a:t>
            </a:r>
            <a:r>
              <a:rPr lang="en-US" sz="1500" dirty="0" err="1"/>
              <a:t>el</a:t>
            </a:r>
            <a:r>
              <a:rPr lang="en-US" sz="1500" dirty="0"/>
              <a:t>  </a:t>
            </a:r>
            <a:r>
              <a:rPr lang="en-US" sz="1500" dirty="0" err="1"/>
              <a:t>sistema</a:t>
            </a:r>
            <a:r>
              <a:rPr lang="en-US" sz="1500" dirty="0"/>
              <a:t>  </a:t>
            </a:r>
            <a:r>
              <a:rPr lang="en-US" sz="1500" dirty="0" err="1"/>
              <a:t>financiero</a:t>
            </a:r>
            <a:r>
              <a:rPr lang="en-US" sz="1500" dirty="0"/>
              <a:t>  de  los  </a:t>
            </a:r>
            <a:r>
              <a:rPr lang="en-US" sz="1500" dirty="0" err="1"/>
              <a:t>problemas</a:t>
            </a:r>
            <a:r>
              <a:rPr lang="en-US" sz="1500" dirty="0"/>
              <a:t>  de  una  o  </a:t>
            </a:r>
            <a:r>
              <a:rPr lang="en-US" sz="1500" dirty="0" err="1"/>
              <a:t>más</a:t>
            </a:r>
            <a:r>
              <a:rPr lang="en-US" sz="1500" dirty="0"/>
              <a:t>  </a:t>
            </a:r>
            <a:r>
              <a:rPr lang="en-US" sz="1500" dirty="0" err="1"/>
              <a:t>instituciones</a:t>
            </a:r>
            <a:r>
              <a:rPr lang="en-US" sz="1500" dirty="0"/>
              <a:t> </a:t>
            </a:r>
            <a:r>
              <a:rPr lang="en-US" sz="1500" dirty="0" err="1"/>
              <a:t>financieras</a:t>
            </a:r>
            <a:r>
              <a:rPr lang="en-US" sz="1500" dirty="0"/>
              <a:t>. De </a:t>
            </a:r>
            <a:r>
              <a:rPr lang="en-US" sz="1500" dirty="0" err="1"/>
              <a:t>esta</a:t>
            </a:r>
            <a:r>
              <a:rPr lang="en-US" sz="1500" dirty="0"/>
              <a:t> forma, la RSF  </a:t>
            </a:r>
            <a:r>
              <a:rPr lang="en-US" sz="1500" dirty="0" err="1"/>
              <a:t>contribuye</a:t>
            </a:r>
            <a:r>
              <a:rPr lang="en-US" sz="1500" dirty="0"/>
              <a:t>  a  </a:t>
            </a:r>
            <a:r>
              <a:rPr lang="en-US" sz="1500" dirty="0" err="1"/>
              <a:t>reducir</a:t>
            </a:r>
            <a:r>
              <a:rPr lang="en-US" sz="1500" dirty="0"/>
              <a:t> los </a:t>
            </a:r>
            <a:r>
              <a:rPr lang="en-US" sz="1500" dirty="0" err="1"/>
              <a:t>costos</a:t>
            </a:r>
            <a:r>
              <a:rPr lang="en-US" sz="1500" dirty="0"/>
              <a:t> para la </a:t>
            </a:r>
            <a:r>
              <a:rPr lang="en-US" sz="1500" dirty="0" err="1"/>
              <a:t>sociedad</a:t>
            </a:r>
            <a:r>
              <a:rPr lang="en-US" sz="1500" dirty="0"/>
              <a:t> de las crisis de  las  </a:t>
            </a:r>
            <a:r>
              <a:rPr lang="en-US" sz="1500" dirty="0" err="1"/>
              <a:t>entidades</a:t>
            </a:r>
            <a:r>
              <a:rPr lang="en-US" sz="1500" dirty="0"/>
              <a:t>  </a:t>
            </a:r>
            <a:r>
              <a:rPr lang="en-US" sz="1500" dirty="0" err="1"/>
              <a:t>financieras</a:t>
            </a:r>
            <a:r>
              <a:rPr lang="en-US" sz="1500" dirty="0"/>
              <a:t>.  </a:t>
            </a:r>
          </a:p>
        </p:txBody>
      </p:sp>
    </p:spTree>
    <p:extLst>
      <p:ext uri="{BB962C8B-B14F-4D97-AF65-F5344CB8AC3E}">
        <p14:creationId xmlns:p14="http://schemas.microsoft.com/office/powerpoint/2010/main" val="6005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445533" y="232662"/>
            <a:ext cx="410882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232343" y="1544320"/>
            <a:ext cx="4336984" cy="48641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n-US" sz="1300" i="1" dirty="0" err="1"/>
              <a:t>según</a:t>
            </a:r>
            <a:r>
              <a:rPr lang="en-US" sz="1300" b="1" i="1" dirty="0"/>
              <a:t> </a:t>
            </a:r>
            <a:r>
              <a:rPr lang="en-US" sz="1300" i="1" dirty="0" err="1"/>
              <a:t>el</a:t>
            </a:r>
            <a:r>
              <a:rPr lang="en-US" sz="1300" i="1" dirty="0"/>
              <a:t>  </a:t>
            </a:r>
            <a:r>
              <a:rPr lang="en-US" sz="1300" i="1" dirty="0" err="1"/>
              <a:t>Comité</a:t>
            </a:r>
            <a:r>
              <a:rPr lang="en-US" sz="1300" i="1" dirty="0"/>
              <a:t>  de  </a:t>
            </a:r>
            <a:r>
              <a:rPr lang="en-US" sz="1300" i="1" dirty="0" err="1"/>
              <a:t>Supervisión</a:t>
            </a:r>
            <a:r>
              <a:rPr lang="en-US" sz="1300" i="1" dirty="0"/>
              <a:t> </a:t>
            </a:r>
            <a:r>
              <a:rPr lang="en-US" sz="1300" i="1" dirty="0" err="1"/>
              <a:t>Bancaria</a:t>
            </a:r>
            <a:r>
              <a:rPr lang="en-US" sz="1300" i="1" dirty="0"/>
              <a:t>  de  </a:t>
            </a:r>
            <a:r>
              <a:rPr lang="en-US" sz="1300" i="1" dirty="0" err="1"/>
              <a:t>Basilea</a:t>
            </a:r>
            <a:r>
              <a:rPr lang="en-US" sz="1300" i="1" dirty="0"/>
              <a:t> </a:t>
            </a:r>
          </a:p>
          <a:p>
            <a:pPr indent="-228600" algn="just">
              <a:spcAft>
                <a:spcPts val="450"/>
              </a:spcAft>
              <a:buFont typeface="Arial" panose="020B0604020202020204" pitchFamily="34" charset="0"/>
              <a:buChar char="•"/>
            </a:pPr>
            <a:endParaRPr lang="en-US" sz="2200" dirty="0"/>
          </a:p>
          <a:p>
            <a:pPr marL="182563" indent="-182563" algn="just">
              <a:spcAft>
                <a:spcPts val="450"/>
              </a:spcAft>
              <a:buFont typeface="Arial" panose="020B0604020202020204" pitchFamily="34" charset="0"/>
              <a:buChar char="•"/>
            </a:pPr>
            <a:r>
              <a:rPr lang="es-CR" sz="1600" dirty="0"/>
              <a:t>Ex  ante,  las  instituciones  financieras  son  responsables  de  llevar  a  cabo  una  gestión prudente  y  una  sólida  administración  de  riesgos. </a:t>
            </a:r>
          </a:p>
          <a:p>
            <a:pPr marL="182563" indent="-182563" algn="just">
              <a:spcAft>
                <a:spcPts val="450"/>
              </a:spcAft>
              <a:buFont typeface="Arial" panose="020B0604020202020204" pitchFamily="34" charset="0"/>
              <a:buChar char="•"/>
            </a:pPr>
            <a:endParaRPr lang="es-CR" sz="1300" dirty="0"/>
          </a:p>
          <a:p>
            <a:pPr marL="182563" indent="-182563" algn="just">
              <a:spcAft>
                <a:spcPts val="450"/>
              </a:spcAft>
              <a:buFont typeface="Arial" panose="020B0604020202020204" pitchFamily="34" charset="0"/>
              <a:buChar char="•"/>
            </a:pPr>
            <a:r>
              <a:rPr lang="es-CR" sz="1600" dirty="0"/>
              <a:t>Una forma de ver a la RSF es como </a:t>
            </a:r>
            <a:r>
              <a:rPr lang="es-CR" sz="1600" b="1" dirty="0"/>
              <a:t>“líneas de defensas sucesivas” </a:t>
            </a:r>
            <a:r>
              <a:rPr lang="es-CR" sz="1600" dirty="0"/>
              <a:t>frente a los riesgos de la actividad financiera.</a:t>
            </a:r>
          </a:p>
          <a:p>
            <a:pPr algn="just">
              <a:spcAft>
                <a:spcPts val="450"/>
              </a:spcAft>
            </a:pPr>
            <a:endParaRPr lang="es-CR" sz="1300" dirty="0"/>
          </a:p>
          <a:p>
            <a:pPr marL="182563" indent="-182563" algn="just">
              <a:spcAft>
                <a:spcPts val="450"/>
              </a:spcAft>
              <a:buFont typeface="Arial" panose="020B0604020202020204" pitchFamily="34" charset="0"/>
              <a:buChar char="•"/>
            </a:pPr>
            <a:r>
              <a:rPr lang="es-CR" sz="1600" dirty="0"/>
              <a:t>La RSF es un complemento –</a:t>
            </a:r>
            <a:r>
              <a:rPr lang="es-CR" sz="1600" b="1" dirty="0"/>
              <a:t>no un sustituto</a:t>
            </a:r>
            <a:r>
              <a:rPr lang="es-CR" sz="1600" dirty="0"/>
              <a:t>– de una adecuada gestión de riesgos y gobierno  corporativo de las instituciones financieras por parte de sus dueños y administradores y la RSF entra en acción cuando estos fallan.</a:t>
            </a:r>
          </a:p>
          <a:p>
            <a:pPr algn="just">
              <a:spcAft>
                <a:spcPts val="450"/>
              </a:spcAft>
            </a:pPr>
            <a:r>
              <a:rPr lang="en-US" sz="1400" dirty="0"/>
              <a:t>  </a:t>
            </a:r>
          </a:p>
        </p:txBody>
      </p:sp>
    </p:spTree>
    <p:extLst>
      <p:ext uri="{BB962C8B-B14F-4D97-AF65-F5344CB8AC3E}">
        <p14:creationId xmlns:p14="http://schemas.microsoft.com/office/powerpoint/2010/main" val="94132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09F3C-4745-4443-B646-4E012E5D2A27}"/>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A133E404-FF5D-4BB9-B59D-109C2525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 y="0"/>
            <a:ext cx="9144000" cy="6858000"/>
          </a:xfrm>
          <a:prstGeom prst="rect">
            <a:avLst/>
          </a:prstGeom>
        </p:spPr>
      </p:pic>
      <p:sp>
        <p:nvSpPr>
          <p:cNvPr id="7" name="CuadroTexto 6">
            <a:extLst>
              <a:ext uri="{FF2B5EF4-FFF2-40B4-BE49-F238E27FC236}">
                <a16:creationId xmlns:a16="http://schemas.microsoft.com/office/drawing/2014/main" id="{64BCF123-66ED-4C0F-B9C9-7456C2AD610E}"/>
              </a:ext>
            </a:extLst>
          </p:cNvPr>
          <p:cNvSpPr txBox="1"/>
          <p:nvPr/>
        </p:nvSpPr>
        <p:spPr>
          <a:xfrm>
            <a:off x="873010" y="1438133"/>
            <a:ext cx="2027519" cy="323165"/>
          </a:xfrm>
          <a:prstGeom prst="rect">
            <a:avLst/>
          </a:prstGeom>
          <a:noFill/>
        </p:spPr>
        <p:txBody>
          <a:bodyPr wrap="square" rtlCol="0">
            <a:spAutoFit/>
          </a:bodyPr>
          <a:lstStyle/>
          <a:p>
            <a:pPr algn="ctr"/>
            <a:r>
              <a:rPr lang="es-CR" sz="1500" b="1" dirty="0">
                <a:solidFill>
                  <a:srgbClr val="C00000"/>
                </a:solidFill>
                <a:latin typeface="Abadi" panose="020B0604020104020204" pitchFamily="34" charset="0"/>
              </a:rPr>
              <a:t>RIESGOS BANCARIOS</a:t>
            </a:r>
          </a:p>
        </p:txBody>
      </p:sp>
      <p:sp>
        <p:nvSpPr>
          <p:cNvPr id="8" name="CuadroTexto 7">
            <a:extLst>
              <a:ext uri="{FF2B5EF4-FFF2-40B4-BE49-F238E27FC236}">
                <a16:creationId xmlns:a16="http://schemas.microsoft.com/office/drawing/2014/main" id="{CED4F9C3-6D27-482E-B62A-9C83FA2A2A65}"/>
              </a:ext>
            </a:extLst>
          </p:cNvPr>
          <p:cNvSpPr txBox="1"/>
          <p:nvPr/>
        </p:nvSpPr>
        <p:spPr>
          <a:xfrm rot="18226969">
            <a:off x="2295837" y="3193937"/>
            <a:ext cx="1516120" cy="276999"/>
          </a:xfrm>
          <a:prstGeom prst="rect">
            <a:avLst/>
          </a:prstGeom>
          <a:noFill/>
        </p:spPr>
        <p:txBody>
          <a:bodyPr wrap="square" rtlCol="0">
            <a:spAutoFit/>
          </a:bodyPr>
          <a:lstStyle/>
          <a:p>
            <a:pPr algn="ctr"/>
            <a:r>
              <a:rPr lang="es-CR" sz="1200" b="1" dirty="0">
                <a:solidFill>
                  <a:srgbClr val="C00000"/>
                </a:solidFill>
              </a:rPr>
              <a:t>INSOLVENCIA</a:t>
            </a:r>
          </a:p>
        </p:txBody>
      </p:sp>
      <p:sp>
        <p:nvSpPr>
          <p:cNvPr id="9" name="CuadroTexto 8">
            <a:extLst>
              <a:ext uri="{FF2B5EF4-FFF2-40B4-BE49-F238E27FC236}">
                <a16:creationId xmlns:a16="http://schemas.microsoft.com/office/drawing/2014/main" id="{633E1D85-1DA5-4A37-B232-3FBFA1ECB362}"/>
              </a:ext>
            </a:extLst>
          </p:cNvPr>
          <p:cNvSpPr txBox="1"/>
          <p:nvPr/>
        </p:nvSpPr>
        <p:spPr>
          <a:xfrm rot="18937201">
            <a:off x="1545569" y="3259254"/>
            <a:ext cx="1669593" cy="276999"/>
          </a:xfrm>
          <a:prstGeom prst="rect">
            <a:avLst/>
          </a:prstGeom>
          <a:noFill/>
        </p:spPr>
        <p:txBody>
          <a:bodyPr wrap="square" rtlCol="0">
            <a:spAutoFit/>
          </a:bodyPr>
          <a:lstStyle/>
          <a:p>
            <a:r>
              <a:rPr lang="es-CR" sz="1200" b="1" dirty="0">
                <a:solidFill>
                  <a:srgbClr val="C00000"/>
                </a:solidFill>
              </a:rPr>
              <a:t>CORRIDAS BANCARIAS</a:t>
            </a:r>
          </a:p>
        </p:txBody>
      </p:sp>
      <p:sp>
        <p:nvSpPr>
          <p:cNvPr id="10" name="CuadroTexto 9">
            <a:extLst>
              <a:ext uri="{FF2B5EF4-FFF2-40B4-BE49-F238E27FC236}">
                <a16:creationId xmlns:a16="http://schemas.microsoft.com/office/drawing/2014/main" id="{803ECD97-D761-44F8-AFA8-BF3F4C79ED50}"/>
              </a:ext>
            </a:extLst>
          </p:cNvPr>
          <p:cNvSpPr txBox="1"/>
          <p:nvPr/>
        </p:nvSpPr>
        <p:spPr>
          <a:xfrm rot="18248652">
            <a:off x="2676470" y="3191990"/>
            <a:ext cx="1516120" cy="276999"/>
          </a:xfrm>
          <a:prstGeom prst="rect">
            <a:avLst/>
          </a:prstGeom>
          <a:noFill/>
        </p:spPr>
        <p:txBody>
          <a:bodyPr wrap="square" rtlCol="0">
            <a:spAutoFit/>
          </a:bodyPr>
          <a:lstStyle/>
          <a:p>
            <a:pPr algn="ctr"/>
            <a:r>
              <a:rPr lang="es-CR" sz="1200" b="1" dirty="0">
                <a:solidFill>
                  <a:srgbClr val="C00000"/>
                </a:solidFill>
              </a:rPr>
              <a:t>ILIQUIDEZ</a:t>
            </a:r>
          </a:p>
        </p:txBody>
      </p:sp>
      <p:sp>
        <p:nvSpPr>
          <p:cNvPr id="11" name="CuadroTexto 10">
            <a:extLst>
              <a:ext uri="{FF2B5EF4-FFF2-40B4-BE49-F238E27FC236}">
                <a16:creationId xmlns:a16="http://schemas.microsoft.com/office/drawing/2014/main" id="{AECC22D1-9369-464D-841B-7F807CDF651F}"/>
              </a:ext>
            </a:extLst>
          </p:cNvPr>
          <p:cNvSpPr txBox="1"/>
          <p:nvPr/>
        </p:nvSpPr>
        <p:spPr>
          <a:xfrm rot="17670119">
            <a:off x="2980180" y="3032611"/>
            <a:ext cx="1926564" cy="276999"/>
          </a:xfrm>
          <a:prstGeom prst="rect">
            <a:avLst/>
          </a:prstGeom>
          <a:noFill/>
        </p:spPr>
        <p:txBody>
          <a:bodyPr wrap="square" rtlCol="0">
            <a:spAutoFit/>
          </a:bodyPr>
          <a:lstStyle/>
          <a:p>
            <a:pPr algn="ctr"/>
            <a:r>
              <a:rPr lang="es-CR" sz="1200" b="1" dirty="0">
                <a:solidFill>
                  <a:srgbClr val="C00000"/>
                </a:solidFill>
              </a:rPr>
              <a:t>MALA GESTIÓN</a:t>
            </a:r>
          </a:p>
        </p:txBody>
      </p:sp>
      <p:sp>
        <p:nvSpPr>
          <p:cNvPr id="12" name="CuadroTexto 11">
            <a:extLst>
              <a:ext uri="{FF2B5EF4-FFF2-40B4-BE49-F238E27FC236}">
                <a16:creationId xmlns:a16="http://schemas.microsoft.com/office/drawing/2014/main" id="{75732244-F8DD-4147-B72A-5FF2D120F037}"/>
              </a:ext>
            </a:extLst>
          </p:cNvPr>
          <p:cNvSpPr txBox="1"/>
          <p:nvPr/>
        </p:nvSpPr>
        <p:spPr>
          <a:xfrm>
            <a:off x="3907565" y="5334492"/>
            <a:ext cx="2027519" cy="507831"/>
          </a:xfrm>
          <a:prstGeom prst="rect">
            <a:avLst/>
          </a:prstGeom>
          <a:noFill/>
        </p:spPr>
        <p:txBody>
          <a:bodyPr wrap="square" rtlCol="0">
            <a:spAutoFit/>
          </a:bodyPr>
          <a:lstStyle/>
          <a:p>
            <a:pPr algn="ctr"/>
            <a:r>
              <a:rPr lang="es-CR" sz="2700" dirty="0">
                <a:solidFill>
                  <a:schemeClr val="bg1"/>
                </a:solidFill>
                <a:latin typeface="Britannic Bold" panose="020B0903060703020204" pitchFamily="34" charset="0"/>
              </a:rPr>
              <a:t>RSF</a:t>
            </a:r>
          </a:p>
        </p:txBody>
      </p:sp>
      <p:sp>
        <p:nvSpPr>
          <p:cNvPr id="13" name="CuadroTexto 12">
            <a:extLst>
              <a:ext uri="{FF2B5EF4-FFF2-40B4-BE49-F238E27FC236}">
                <a16:creationId xmlns:a16="http://schemas.microsoft.com/office/drawing/2014/main" id="{5C39F418-B7FE-4928-AED4-1E058F97544A}"/>
              </a:ext>
            </a:extLst>
          </p:cNvPr>
          <p:cNvSpPr txBox="1"/>
          <p:nvPr/>
        </p:nvSpPr>
        <p:spPr>
          <a:xfrm>
            <a:off x="6069795" y="851518"/>
            <a:ext cx="2027519" cy="323165"/>
          </a:xfrm>
          <a:prstGeom prst="rect">
            <a:avLst/>
          </a:prstGeom>
          <a:noFill/>
        </p:spPr>
        <p:txBody>
          <a:bodyPr wrap="square" rtlCol="0">
            <a:spAutoFit/>
          </a:bodyPr>
          <a:lstStyle/>
          <a:p>
            <a:pPr algn="ctr"/>
            <a:r>
              <a:rPr lang="es-CR" sz="1500" b="1" dirty="0">
                <a:latin typeface="Abadi" panose="020B0604020104020204" pitchFamily="34" charset="0"/>
              </a:rPr>
              <a:t>LINEAS DE DEFENSA</a:t>
            </a:r>
          </a:p>
        </p:txBody>
      </p:sp>
      <p:pic>
        <p:nvPicPr>
          <p:cNvPr id="15" name="Imagen 14">
            <a:extLst>
              <a:ext uri="{FF2B5EF4-FFF2-40B4-BE49-F238E27FC236}">
                <a16:creationId xmlns:a16="http://schemas.microsoft.com/office/drawing/2014/main" id="{093B6D94-DB6E-4944-A3EF-B51C0017C5F0}"/>
              </a:ext>
            </a:extLst>
          </p:cNvPr>
          <p:cNvPicPr>
            <a:picLocks noChangeAspect="1"/>
          </p:cNvPicPr>
          <p:nvPr/>
        </p:nvPicPr>
        <p:blipFill>
          <a:blip r:embed="rId3"/>
          <a:stretch>
            <a:fillRect/>
          </a:stretch>
        </p:blipFill>
        <p:spPr>
          <a:xfrm>
            <a:off x="8185726" y="2009129"/>
            <a:ext cx="863027" cy="3020071"/>
          </a:xfrm>
          <a:prstGeom prst="rect">
            <a:avLst/>
          </a:prstGeom>
          <a:ln>
            <a:noFill/>
          </a:ln>
          <a:effectLst>
            <a:softEdge rad="112500"/>
          </a:effectLst>
        </p:spPr>
      </p:pic>
      <p:sp>
        <p:nvSpPr>
          <p:cNvPr id="16" name="CuadroTexto 15">
            <a:extLst>
              <a:ext uri="{FF2B5EF4-FFF2-40B4-BE49-F238E27FC236}">
                <a16:creationId xmlns:a16="http://schemas.microsoft.com/office/drawing/2014/main" id="{6CA1A36A-9F96-409C-AFE0-A111D8C791CE}"/>
              </a:ext>
            </a:extLst>
          </p:cNvPr>
          <p:cNvSpPr txBox="1"/>
          <p:nvPr/>
        </p:nvSpPr>
        <p:spPr>
          <a:xfrm rot="16200000">
            <a:off x="4703143" y="3114624"/>
            <a:ext cx="1861853" cy="242374"/>
          </a:xfrm>
          <a:prstGeom prst="rect">
            <a:avLst/>
          </a:prstGeom>
          <a:noFill/>
        </p:spPr>
        <p:txBody>
          <a:bodyPr wrap="square" rtlCol="0">
            <a:spAutoFit/>
          </a:bodyPr>
          <a:lstStyle/>
          <a:p>
            <a:pPr algn="ctr"/>
            <a:r>
              <a:rPr lang="es-CR" sz="975" b="1" dirty="0"/>
              <a:t>REGULACIÓN Y SUPERVISIÓN</a:t>
            </a:r>
          </a:p>
        </p:txBody>
      </p:sp>
      <p:sp>
        <p:nvSpPr>
          <p:cNvPr id="17" name="CuadroTexto 16">
            <a:extLst>
              <a:ext uri="{FF2B5EF4-FFF2-40B4-BE49-F238E27FC236}">
                <a16:creationId xmlns:a16="http://schemas.microsoft.com/office/drawing/2014/main" id="{A34D768E-5F07-45AA-935A-2F27E0643606}"/>
              </a:ext>
            </a:extLst>
          </p:cNvPr>
          <p:cNvSpPr txBox="1"/>
          <p:nvPr/>
        </p:nvSpPr>
        <p:spPr>
          <a:xfrm rot="16200000">
            <a:off x="6152628" y="3106977"/>
            <a:ext cx="1861853" cy="242374"/>
          </a:xfrm>
          <a:prstGeom prst="rect">
            <a:avLst/>
          </a:prstGeom>
          <a:noFill/>
        </p:spPr>
        <p:txBody>
          <a:bodyPr wrap="square" rtlCol="0">
            <a:spAutoFit/>
          </a:bodyPr>
          <a:lstStyle/>
          <a:p>
            <a:pPr algn="ctr"/>
            <a:r>
              <a:rPr lang="es-CR" sz="975" b="1" dirty="0"/>
              <a:t>PRESTAMISTA ÚLTIMA INST</a:t>
            </a:r>
          </a:p>
        </p:txBody>
      </p:sp>
      <p:sp>
        <p:nvSpPr>
          <p:cNvPr id="18" name="CuadroTexto 17">
            <a:extLst>
              <a:ext uri="{FF2B5EF4-FFF2-40B4-BE49-F238E27FC236}">
                <a16:creationId xmlns:a16="http://schemas.microsoft.com/office/drawing/2014/main" id="{C957C3BB-963F-4DD1-9885-1370F950B052}"/>
              </a:ext>
            </a:extLst>
          </p:cNvPr>
          <p:cNvSpPr txBox="1"/>
          <p:nvPr/>
        </p:nvSpPr>
        <p:spPr>
          <a:xfrm rot="16200000">
            <a:off x="6887410" y="3082732"/>
            <a:ext cx="1861853" cy="253916"/>
          </a:xfrm>
          <a:prstGeom prst="rect">
            <a:avLst/>
          </a:prstGeom>
          <a:noFill/>
        </p:spPr>
        <p:txBody>
          <a:bodyPr wrap="square" rtlCol="0">
            <a:spAutoFit/>
          </a:bodyPr>
          <a:lstStyle/>
          <a:p>
            <a:pPr algn="ctr"/>
            <a:r>
              <a:rPr lang="es-CR" sz="1050" b="1" dirty="0"/>
              <a:t>RESOLUCIÓN BANCARIA</a:t>
            </a:r>
          </a:p>
        </p:txBody>
      </p:sp>
      <p:sp>
        <p:nvSpPr>
          <p:cNvPr id="19" name="CuadroTexto 18">
            <a:extLst>
              <a:ext uri="{FF2B5EF4-FFF2-40B4-BE49-F238E27FC236}">
                <a16:creationId xmlns:a16="http://schemas.microsoft.com/office/drawing/2014/main" id="{712EE2C2-672F-46A2-8DA1-3C482A427061}"/>
              </a:ext>
            </a:extLst>
          </p:cNvPr>
          <p:cNvSpPr txBox="1"/>
          <p:nvPr/>
        </p:nvSpPr>
        <p:spPr>
          <a:xfrm rot="16200000">
            <a:off x="7559355" y="3083379"/>
            <a:ext cx="1861853" cy="253916"/>
          </a:xfrm>
          <a:prstGeom prst="rect">
            <a:avLst/>
          </a:prstGeom>
          <a:noFill/>
        </p:spPr>
        <p:txBody>
          <a:bodyPr wrap="square" rtlCol="0">
            <a:spAutoFit/>
          </a:bodyPr>
          <a:lstStyle/>
          <a:p>
            <a:pPr algn="ctr"/>
            <a:r>
              <a:rPr lang="es-CR" sz="1050" b="1" dirty="0"/>
              <a:t>SEGURO DE DEPÓSITOS</a:t>
            </a:r>
          </a:p>
        </p:txBody>
      </p:sp>
      <p:sp>
        <p:nvSpPr>
          <p:cNvPr id="20" name="CuadroTexto 19">
            <a:extLst>
              <a:ext uri="{FF2B5EF4-FFF2-40B4-BE49-F238E27FC236}">
                <a16:creationId xmlns:a16="http://schemas.microsoft.com/office/drawing/2014/main" id="{A7CAC50A-0D9A-48D6-988D-54A22EDE59BB}"/>
              </a:ext>
            </a:extLst>
          </p:cNvPr>
          <p:cNvSpPr txBox="1"/>
          <p:nvPr/>
        </p:nvSpPr>
        <p:spPr>
          <a:xfrm rot="16200000">
            <a:off x="5310451" y="3003885"/>
            <a:ext cx="2120664" cy="253916"/>
          </a:xfrm>
          <a:prstGeom prst="rect">
            <a:avLst/>
          </a:prstGeom>
          <a:noFill/>
        </p:spPr>
        <p:txBody>
          <a:bodyPr wrap="square" rtlCol="0">
            <a:spAutoFit/>
          </a:bodyPr>
          <a:lstStyle/>
          <a:p>
            <a:pPr algn="ctr"/>
            <a:r>
              <a:rPr lang="es-CR" sz="1050" b="1" dirty="0">
                <a:solidFill>
                  <a:srgbClr val="3366CC"/>
                </a:solidFill>
              </a:rPr>
              <a:t>FONDO COMPLEMENTARIO</a:t>
            </a:r>
          </a:p>
        </p:txBody>
      </p:sp>
      <p:sp>
        <p:nvSpPr>
          <p:cNvPr id="21" name="CuadroTexto 20">
            <a:extLst>
              <a:ext uri="{FF2B5EF4-FFF2-40B4-BE49-F238E27FC236}">
                <a16:creationId xmlns:a16="http://schemas.microsoft.com/office/drawing/2014/main" id="{77BB900F-436E-42C3-83A1-3879E71CC93C}"/>
              </a:ext>
            </a:extLst>
          </p:cNvPr>
          <p:cNvSpPr txBox="1"/>
          <p:nvPr/>
        </p:nvSpPr>
        <p:spPr>
          <a:xfrm>
            <a:off x="6231722" y="5258285"/>
            <a:ext cx="2817031" cy="830997"/>
          </a:xfrm>
          <a:prstGeom prst="rect">
            <a:avLst/>
          </a:prstGeom>
          <a:noFill/>
        </p:spPr>
        <p:txBody>
          <a:bodyPr wrap="square" rtlCol="0">
            <a:spAutoFit/>
          </a:bodyPr>
          <a:lstStyle/>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ESTABILIDAD DEL SISTEMA</a:t>
            </a:r>
          </a:p>
          <a:p>
            <a:pPr marL="214313" indent="-214313">
              <a:buFont typeface="Arial" panose="020B0604020202020204" pitchFamily="34" charset="0"/>
              <a:buChar char="•"/>
            </a:pPr>
            <a:endParaRPr lang="es-CR" sz="1200" b="1" dirty="0">
              <a:solidFill>
                <a:srgbClr val="00B050"/>
              </a:solidFill>
              <a:latin typeface="Arial Nova Cond" panose="020B0506020202020204" pitchFamily="34" charset="0"/>
            </a:endParaRPr>
          </a:p>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PROTECCIÓN A DEPOSITANTES Y</a:t>
            </a:r>
          </a:p>
          <a:p>
            <a:r>
              <a:rPr lang="es-CR" sz="1200" b="1" dirty="0">
                <a:solidFill>
                  <a:srgbClr val="00B050"/>
                </a:solidFill>
                <a:latin typeface="Arial Nova Cond" panose="020B0506020202020204" pitchFamily="34" charset="0"/>
              </a:rPr>
              <a:t>      SERVICIOS BANCARIOS</a:t>
            </a:r>
          </a:p>
        </p:txBody>
      </p:sp>
      <p:sp>
        <p:nvSpPr>
          <p:cNvPr id="22" name="Flecha: hacia abajo 21">
            <a:extLst>
              <a:ext uri="{FF2B5EF4-FFF2-40B4-BE49-F238E27FC236}">
                <a16:creationId xmlns:a16="http://schemas.microsoft.com/office/drawing/2014/main" id="{99659222-2EED-462B-9AD0-52574D2E9C0C}"/>
              </a:ext>
            </a:extLst>
          </p:cNvPr>
          <p:cNvSpPr/>
          <p:nvPr/>
        </p:nvSpPr>
        <p:spPr>
          <a:xfrm>
            <a:off x="6238125" y="1593974"/>
            <a:ext cx="253916" cy="37603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R" sz="1350"/>
          </a:p>
        </p:txBody>
      </p:sp>
      <p:pic>
        <p:nvPicPr>
          <p:cNvPr id="24" name="Imagen 23">
            <a:extLst>
              <a:ext uri="{FF2B5EF4-FFF2-40B4-BE49-F238E27FC236}">
                <a16:creationId xmlns:a16="http://schemas.microsoft.com/office/drawing/2014/main" id="{2C1E4395-FDA4-48EE-A383-DB2D04994601}"/>
              </a:ext>
            </a:extLst>
          </p:cNvPr>
          <p:cNvPicPr>
            <a:picLocks noChangeAspect="1"/>
          </p:cNvPicPr>
          <p:nvPr/>
        </p:nvPicPr>
        <p:blipFill>
          <a:blip r:embed="rId4"/>
          <a:stretch>
            <a:fillRect/>
          </a:stretch>
        </p:blipFill>
        <p:spPr>
          <a:xfrm>
            <a:off x="61243" y="203200"/>
            <a:ext cx="880897" cy="1325563"/>
          </a:xfrm>
          <a:prstGeom prst="rect">
            <a:avLst/>
          </a:prstGeom>
          <a:ln>
            <a:noFill/>
          </a:ln>
          <a:effectLst>
            <a:softEdge rad="112500"/>
          </a:effectLst>
        </p:spPr>
      </p:pic>
      <p:sp>
        <p:nvSpPr>
          <p:cNvPr id="3" name="Explosión: 8 puntos 2">
            <a:extLst>
              <a:ext uri="{FF2B5EF4-FFF2-40B4-BE49-F238E27FC236}">
                <a16:creationId xmlns:a16="http://schemas.microsoft.com/office/drawing/2014/main" id="{595DFE66-482F-45D9-BA2E-68C77114D5AF}"/>
              </a:ext>
            </a:extLst>
          </p:cNvPr>
          <p:cNvSpPr/>
          <p:nvPr/>
        </p:nvSpPr>
        <p:spPr>
          <a:xfrm>
            <a:off x="6929085" y="1786278"/>
            <a:ext cx="242375" cy="247831"/>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xplosión: 8 puntos 22">
            <a:extLst>
              <a:ext uri="{FF2B5EF4-FFF2-40B4-BE49-F238E27FC236}">
                <a16:creationId xmlns:a16="http://schemas.microsoft.com/office/drawing/2014/main" id="{DA3436D8-5EB4-4D41-B879-801BB002694E}"/>
              </a:ext>
            </a:extLst>
          </p:cNvPr>
          <p:cNvSpPr/>
          <p:nvPr/>
        </p:nvSpPr>
        <p:spPr>
          <a:xfrm>
            <a:off x="251777" y="6241859"/>
            <a:ext cx="174944" cy="148782"/>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CuadroTexto 24">
            <a:extLst>
              <a:ext uri="{FF2B5EF4-FFF2-40B4-BE49-F238E27FC236}">
                <a16:creationId xmlns:a16="http://schemas.microsoft.com/office/drawing/2014/main" id="{85876769-D3AF-4355-8F4C-D2BF3853A160}"/>
              </a:ext>
            </a:extLst>
          </p:cNvPr>
          <p:cNvSpPr txBox="1"/>
          <p:nvPr/>
        </p:nvSpPr>
        <p:spPr>
          <a:xfrm>
            <a:off x="263189" y="6200190"/>
            <a:ext cx="3780491" cy="246221"/>
          </a:xfrm>
          <a:prstGeom prst="rect">
            <a:avLst/>
          </a:prstGeom>
          <a:noFill/>
        </p:spPr>
        <p:txBody>
          <a:bodyPr wrap="square" rtlCol="0">
            <a:spAutoFit/>
          </a:bodyPr>
          <a:lstStyle/>
          <a:p>
            <a:pPr algn="ctr"/>
            <a:r>
              <a:rPr lang="es-CR" sz="1000" dirty="0">
                <a:latin typeface="Abadi" panose="020B0604020104020204" pitchFamily="34" charset="0"/>
              </a:rPr>
              <a:t>No opera  equitativamente para todos los actores el SFN de CR</a:t>
            </a:r>
          </a:p>
        </p:txBody>
      </p:sp>
    </p:spTree>
    <p:extLst>
      <p:ext uri="{BB962C8B-B14F-4D97-AF65-F5344CB8AC3E}">
        <p14:creationId xmlns:p14="http://schemas.microsoft.com/office/powerpoint/2010/main" val="375608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 descr="Rompecabezas blanco con una pieza roja">
            <a:extLst>
              <a:ext uri="{FF2B5EF4-FFF2-40B4-BE49-F238E27FC236}">
                <a16:creationId xmlns:a16="http://schemas.microsoft.com/office/drawing/2014/main" id="{7DEAA679-B635-43FB-8C87-C693249069EB}"/>
              </a:ext>
            </a:extLst>
          </p:cNvPr>
          <p:cNvPicPr>
            <a:picLocks noChangeAspect="1"/>
          </p:cNvPicPr>
          <p:nvPr/>
        </p:nvPicPr>
        <p:blipFill rotWithShape="1">
          <a:blip r:embed="rId2"/>
          <a:srcRect/>
          <a:stretch/>
        </p:blipFill>
        <p:spPr>
          <a:xfrm>
            <a:off x="0" y="0"/>
            <a:ext cx="9143999" cy="685800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rot="19986425">
            <a:off x="2462027" y="3274380"/>
            <a:ext cx="4731612" cy="334220"/>
          </a:xfrm>
          <a:effectLst>
            <a:outerShdw blurRad="50800" dist="38100" dir="2700000" algn="tl" rotWithShape="0">
              <a:prstClr val="black">
                <a:alpha val="40000"/>
              </a:prstClr>
            </a:outerShdw>
          </a:effectLst>
        </p:spPr>
        <p:txBody>
          <a:bodyPr vert="horz" lIns="68580" tIns="34290" rIns="68580" bIns="34290" rtlCol="0" anchor="b">
            <a:normAutofit fontScale="90000"/>
          </a:bodyPr>
          <a:lstStyle/>
          <a:p>
            <a:r>
              <a:rPr lang="en-US" sz="2175" b="1" dirty="0">
                <a:solidFill>
                  <a:schemeClr val="bg1"/>
                </a:solidFill>
                <a:latin typeface="Aharoni" panose="02010803020104030203" pitchFamily="2" charset="-79"/>
                <a:cs typeface="Aharoni" panose="02010803020104030203" pitchFamily="2" charset="-79"/>
              </a:rPr>
              <a:t>TRANSFORMACIÓN</a:t>
            </a:r>
            <a:br>
              <a:rPr lang="en-US" sz="3900" b="1" dirty="0"/>
            </a:br>
            <a:endParaRPr lang="en-US" sz="3900" b="1" dirty="0"/>
          </a:p>
        </p:txBody>
      </p:sp>
      <p:sp>
        <p:nvSpPr>
          <p:cNvPr id="3" name="CuadroTexto 2">
            <a:extLst>
              <a:ext uri="{FF2B5EF4-FFF2-40B4-BE49-F238E27FC236}">
                <a16:creationId xmlns:a16="http://schemas.microsoft.com/office/drawing/2014/main" id="{82C5052C-5844-4581-9669-31D127929A8B}"/>
              </a:ext>
            </a:extLst>
          </p:cNvPr>
          <p:cNvSpPr txBox="1"/>
          <p:nvPr/>
        </p:nvSpPr>
        <p:spPr>
          <a:xfrm rot="20259318">
            <a:off x="148685" y="4761938"/>
            <a:ext cx="1288973" cy="923330"/>
          </a:xfrm>
          <a:prstGeom prst="rect">
            <a:avLst/>
          </a:prstGeom>
          <a:noFill/>
        </p:spPr>
        <p:txBody>
          <a:bodyPr wrap="square" rtlCol="0">
            <a:spAutoFit/>
          </a:bodyPr>
          <a:lstStyle/>
          <a:p>
            <a:r>
              <a:rPr lang="es-CR" dirty="0">
                <a:solidFill>
                  <a:schemeClr val="accent1">
                    <a:lumMod val="75000"/>
                  </a:schemeClr>
                </a:solidFill>
              </a:rPr>
              <a:t>FONDO DE SEGURO DE DEPÓSITOS</a:t>
            </a:r>
          </a:p>
        </p:txBody>
      </p:sp>
      <p:sp>
        <p:nvSpPr>
          <p:cNvPr id="7" name="CuadroTexto 6">
            <a:extLst>
              <a:ext uri="{FF2B5EF4-FFF2-40B4-BE49-F238E27FC236}">
                <a16:creationId xmlns:a16="http://schemas.microsoft.com/office/drawing/2014/main" id="{56038B4B-C3D3-457C-AAE4-6FFE3BF95FFC}"/>
              </a:ext>
            </a:extLst>
          </p:cNvPr>
          <p:cNvSpPr txBox="1"/>
          <p:nvPr/>
        </p:nvSpPr>
        <p:spPr>
          <a:xfrm rot="19864589">
            <a:off x="6895779" y="893530"/>
            <a:ext cx="1546438" cy="707886"/>
          </a:xfrm>
          <a:prstGeom prst="rect">
            <a:avLst/>
          </a:prstGeom>
          <a:noFill/>
        </p:spPr>
        <p:txBody>
          <a:bodyPr wrap="square" rtlCol="0">
            <a:spAutoFit/>
          </a:bodyPr>
          <a:lstStyle/>
          <a:p>
            <a:r>
              <a:rPr lang="es-CR" sz="2000" dirty="0">
                <a:solidFill>
                  <a:srgbClr val="00B050"/>
                </a:solidFill>
              </a:rPr>
              <a:t>FONDO DE ESTABILIDAD</a:t>
            </a:r>
          </a:p>
        </p:txBody>
      </p:sp>
    </p:spTree>
    <p:extLst>
      <p:ext uri="{BB962C8B-B14F-4D97-AF65-F5344CB8AC3E}">
        <p14:creationId xmlns:p14="http://schemas.microsoft.com/office/powerpoint/2010/main" val="411806419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TotalTime>
  <Words>1887</Words>
  <Application>Microsoft Office PowerPoint</Application>
  <PresentationFormat>Presentación en pantalla (4:3)</PresentationFormat>
  <Paragraphs>213</Paragraphs>
  <Slides>34</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Abadi</vt:lpstr>
      <vt:lpstr>Aharoni</vt:lpstr>
      <vt:lpstr>Arial</vt:lpstr>
      <vt:lpstr>Arial Nova Cond</vt:lpstr>
      <vt:lpstr>Bauhaus 93</vt:lpstr>
      <vt:lpstr>Britannic Bold</vt:lpstr>
      <vt:lpstr>Calibri</vt:lpstr>
      <vt:lpstr>Calibri Light</vt:lpstr>
      <vt:lpstr>Wingdings</vt:lpstr>
      <vt:lpstr>Tema de Office</vt:lpstr>
      <vt:lpstr>FONDO PRUDENCIAL  DE ESTABILIDAD COOPERATIVA</vt:lpstr>
      <vt:lpstr>ANTECEDENTES</vt:lpstr>
      <vt:lpstr>RED DE SEGURIDAD FINANCIERA</vt:lpstr>
      <vt:lpstr>Presentación de PowerPoint</vt:lpstr>
      <vt:lpstr>Presentación de PowerPoint</vt:lpstr>
      <vt:lpstr>Presentación de PowerPoint</vt:lpstr>
      <vt:lpstr>Presentación de PowerPoint</vt:lpstr>
      <vt:lpstr>Presentación de PowerPoint</vt:lpstr>
      <vt:lpstr>TRANSFORMACIÓN </vt:lpstr>
      <vt:lpstr>FONDO PRUDENCIAL  DE ESTABILIDAD COOPERATIVA</vt:lpstr>
      <vt:lpstr>MOTIVACIÓN</vt:lpstr>
      <vt:lpstr>OBJETIVO</vt:lpstr>
      <vt:lpstr>SERVICIOS ADICIONALES</vt:lpstr>
      <vt:lpstr>Presentación de PowerPoint</vt:lpstr>
      <vt:lpstr>Presentación de PowerPoint</vt:lpstr>
      <vt:lpstr>PRINCIPIOS  DE  OPERACIÓN</vt:lpstr>
      <vt:lpstr>PRINCIPIOS  DE  OPERACIÓN</vt:lpstr>
      <vt:lpstr>DEBEN LAS COOPERATIVAS CONTAR CON UN FONDO DE ESTABILIDAD?</vt:lpstr>
      <vt:lpstr>SÍ</vt:lpstr>
      <vt:lpstr>PRINCIPALES BENEFICIOS</vt:lpstr>
      <vt:lpstr>ESQUEMA DE CAPITALIZACIÓN</vt:lpstr>
      <vt:lpstr>CÁLCULO DEL FEE</vt:lpstr>
      <vt:lpstr>Presentación de PowerPoint</vt:lpstr>
      <vt:lpstr>APORTE ANUAL POR CAC</vt:lpstr>
      <vt:lpstr>SUPUESTOS ESCENARIO 1 SIN COLOCACIÓN DE APOYOS FINANCIEROS</vt:lpstr>
      <vt:lpstr>PROYECCIÓN ESCENARIO 1</vt:lpstr>
      <vt:lpstr>PROYECCIÓN ESCENARIO 1</vt:lpstr>
      <vt:lpstr>SUPUESTOS ESCENARIO 2 COLOCANDO EL 50% DEL CAPITAL EN APOYOS FINANCIEROS</vt:lpstr>
      <vt:lpstr>PROYECCIÓN ESCENARIO 2</vt:lpstr>
      <vt:lpstr>PROYECCIÓN ESCENARIO 2</vt:lpstr>
      <vt:lpstr>IMPORTE TOTAL</vt:lpstr>
      <vt:lpstr>HOJA DE RUTA 2021 Y 2022</vt:lpstr>
      <vt:lpstr>Presentación de PowerPoint</vt:lpstr>
      <vt:lpstr>FONDO PRUDENCIAL  DE ESTABILIDAD COOPERATIVA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FONDO DE ESTABILIZACIÓN</dc:title>
  <dc:creator>Javier Cascante Elizondo</dc:creator>
  <cp:lastModifiedBy>Gina Muñoz - Gerente General</cp:lastModifiedBy>
  <cp:revision>166</cp:revision>
  <dcterms:created xsi:type="dcterms:W3CDTF">2020-05-11T00:46:23Z</dcterms:created>
  <dcterms:modified xsi:type="dcterms:W3CDTF">2021-07-29T22:24:45Z</dcterms:modified>
</cp:coreProperties>
</file>