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sldIdLst>
    <p:sldId id="256" r:id="rId2"/>
    <p:sldId id="280" r:id="rId3"/>
    <p:sldId id="257" r:id="rId4"/>
    <p:sldId id="258" r:id="rId5"/>
    <p:sldId id="260" r:id="rId6"/>
    <p:sldId id="259" r:id="rId7"/>
    <p:sldId id="263" r:id="rId8"/>
    <p:sldId id="262" r:id="rId9"/>
    <p:sldId id="272" r:id="rId10"/>
    <p:sldId id="261" r:id="rId11"/>
    <p:sldId id="264" r:id="rId12"/>
    <p:sldId id="268" r:id="rId13"/>
    <p:sldId id="266" r:id="rId14"/>
    <p:sldId id="270" r:id="rId15"/>
    <p:sldId id="279" r:id="rId16"/>
    <p:sldId id="275" r:id="rId17"/>
    <p:sldId id="273" r:id="rId18"/>
    <p:sldId id="276" r:id="rId19"/>
    <p:sldId id="278" r:id="rId20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6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2D6B96-6F1B-48BF-8E0A-F227EDF7B2E5}" type="doc">
      <dgm:prSet loTypeId="urn:microsoft.com/office/officeart/2005/8/layout/hList6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B41C62EF-2478-488A-9E5F-480FD1B594A9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90000"/>
            </a:lnSpc>
          </a:pPr>
          <a:r>
            <a:rPr lang="es-CR" sz="2400" b="1" dirty="0">
              <a:solidFill>
                <a:srgbClr val="FFC000"/>
              </a:solidFill>
              <a:latin typeface="Abadi" panose="020B0604020104020204" pitchFamily="34" charset="0"/>
            </a:rPr>
            <a:t>Cobertura</a:t>
          </a:r>
        </a:p>
      </dgm:t>
    </dgm:pt>
    <dgm:pt modelId="{4415A91E-3575-43AD-9797-49345B0129E1}" type="parTrans" cxnId="{D4205374-CE94-455E-BB91-208D8E68F1D5}">
      <dgm:prSet/>
      <dgm:spPr/>
      <dgm:t>
        <a:bodyPr/>
        <a:lstStyle/>
        <a:p>
          <a:endParaRPr lang="es-CR"/>
        </a:p>
      </dgm:t>
    </dgm:pt>
    <dgm:pt modelId="{08A39516-8937-4838-8348-FDDB6D6D31E5}" type="sibTrans" cxnId="{D4205374-CE94-455E-BB91-208D8E68F1D5}">
      <dgm:prSet/>
      <dgm:spPr/>
      <dgm:t>
        <a:bodyPr/>
        <a:lstStyle/>
        <a:p>
          <a:endParaRPr lang="es-CR"/>
        </a:p>
      </dgm:t>
    </dgm:pt>
    <dgm:pt modelId="{2E9613F1-B5D4-4FDB-9E78-8ABFDA89C9EE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C000"/>
            </a:buClr>
          </a:pPr>
          <a:r>
            <a:rPr lang="es-CR" sz="2000" dirty="0">
              <a:latin typeface="Arial" panose="020B0604020202020204" pitchFamily="34" charset="0"/>
              <a:cs typeface="Arial" panose="020B0604020202020204" pitchFamily="34" charset="0"/>
            </a:rPr>
            <a:t>₡</a:t>
          </a:r>
          <a:r>
            <a:rPr lang="es-CR" sz="2000" dirty="0">
              <a:latin typeface="Abadi" panose="020B0604020104020204" pitchFamily="34" charset="0"/>
            </a:rPr>
            <a:t>6.250.000 </a:t>
          </a:r>
          <a:r>
            <a:rPr lang="es-CR" sz="2000" dirty="0" err="1">
              <a:latin typeface="Abadi" panose="020B0604020104020204" pitchFamily="34" charset="0"/>
            </a:rPr>
            <a:t>pp</a:t>
          </a:r>
          <a:endParaRPr lang="es-CR" sz="2000" dirty="0">
            <a:latin typeface="Abadi" panose="020B0604020104020204" pitchFamily="34" charset="0"/>
          </a:endParaRPr>
        </a:p>
      </dgm:t>
    </dgm:pt>
    <dgm:pt modelId="{BA61564C-61A1-4CB5-B279-96E903E63E33}" type="parTrans" cxnId="{0C687BCB-8394-40ED-BF06-CB3E8D74D28F}">
      <dgm:prSet/>
      <dgm:spPr/>
      <dgm:t>
        <a:bodyPr/>
        <a:lstStyle/>
        <a:p>
          <a:endParaRPr lang="es-CR"/>
        </a:p>
      </dgm:t>
    </dgm:pt>
    <dgm:pt modelId="{73643C0B-8915-4AAE-8309-1E228E37C067}" type="sibTrans" cxnId="{0C687BCB-8394-40ED-BF06-CB3E8D74D28F}">
      <dgm:prSet/>
      <dgm:spPr/>
      <dgm:t>
        <a:bodyPr/>
        <a:lstStyle/>
        <a:p>
          <a:endParaRPr lang="es-CR"/>
        </a:p>
      </dgm:t>
    </dgm:pt>
    <dgm:pt modelId="{B708D406-4B2A-4E1F-AE5B-23FF014E63A7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>
            <a:lnSpc>
              <a:spcPct val="90000"/>
            </a:lnSpc>
          </a:pPr>
          <a:r>
            <a:rPr lang="es-CR" sz="2400" b="1" dirty="0">
              <a:solidFill>
                <a:srgbClr val="FFC000"/>
              </a:solidFill>
              <a:latin typeface="Abadi" panose="020B0604020104020204" pitchFamily="34" charset="0"/>
            </a:rPr>
            <a:t>Modelo</a:t>
          </a:r>
        </a:p>
      </dgm:t>
    </dgm:pt>
    <dgm:pt modelId="{500DEA80-2934-4E2A-B45E-0F16853C42E4}" type="parTrans" cxnId="{B41A6705-0924-455F-86F9-94FC2C5ED563}">
      <dgm:prSet/>
      <dgm:spPr/>
      <dgm:t>
        <a:bodyPr/>
        <a:lstStyle/>
        <a:p>
          <a:endParaRPr lang="es-CR"/>
        </a:p>
      </dgm:t>
    </dgm:pt>
    <dgm:pt modelId="{1497612B-7757-48ED-BC27-45CAFA2F0955}" type="sibTrans" cxnId="{B41A6705-0924-455F-86F9-94FC2C5ED563}">
      <dgm:prSet/>
      <dgm:spPr/>
      <dgm:t>
        <a:bodyPr/>
        <a:lstStyle/>
        <a:p>
          <a:endParaRPr lang="es-CR"/>
        </a:p>
      </dgm:t>
    </dgm:pt>
    <dgm:pt modelId="{5A3705C6-4324-4B36-99CD-8A6A8620787F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just">
            <a:lnSpc>
              <a:spcPct val="100000"/>
            </a:lnSpc>
            <a:buClr>
              <a:srgbClr val="FFC000"/>
            </a:buClr>
          </a:pPr>
          <a:r>
            <a:rPr lang="es-CR" sz="2000" dirty="0">
              <a:latin typeface="Abadi" panose="020B0604020104020204" pitchFamily="34" charset="0"/>
            </a:rPr>
            <a:t>Explícito</a:t>
          </a:r>
        </a:p>
      </dgm:t>
    </dgm:pt>
    <dgm:pt modelId="{BE39DF8F-1ED4-40F2-A23E-9C30FD2B94F3}" type="parTrans" cxnId="{3520C6F5-BB82-4ABA-8577-4FDC8D5F2588}">
      <dgm:prSet/>
      <dgm:spPr/>
      <dgm:t>
        <a:bodyPr/>
        <a:lstStyle/>
        <a:p>
          <a:endParaRPr lang="es-CR"/>
        </a:p>
      </dgm:t>
    </dgm:pt>
    <dgm:pt modelId="{FDCA8BAA-9847-4EDC-BBD7-46A1220E8571}" type="sibTrans" cxnId="{3520C6F5-BB82-4ABA-8577-4FDC8D5F2588}">
      <dgm:prSet/>
      <dgm:spPr/>
      <dgm:t>
        <a:bodyPr/>
        <a:lstStyle/>
        <a:p>
          <a:endParaRPr lang="es-CR"/>
        </a:p>
      </dgm:t>
    </dgm:pt>
    <dgm:pt modelId="{0AEECB40-EA20-4149-A9C2-99430A9DA3FF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just">
            <a:lnSpc>
              <a:spcPct val="100000"/>
            </a:lnSpc>
            <a:buClr>
              <a:srgbClr val="FFC000"/>
            </a:buClr>
          </a:pPr>
          <a:r>
            <a:rPr lang="es-CR" sz="2000" dirty="0">
              <a:latin typeface="Abadi" panose="020B0604020104020204" pitchFamily="34" charset="0"/>
            </a:rPr>
            <a:t>Monitoreo Preventivo</a:t>
          </a:r>
        </a:p>
      </dgm:t>
    </dgm:pt>
    <dgm:pt modelId="{222F6659-458D-4FA6-AAAA-CDD60650D43F}" type="parTrans" cxnId="{33FEFA38-2088-4DF7-B43A-769154852A2E}">
      <dgm:prSet/>
      <dgm:spPr/>
      <dgm:t>
        <a:bodyPr/>
        <a:lstStyle/>
        <a:p>
          <a:endParaRPr lang="es-CR"/>
        </a:p>
      </dgm:t>
    </dgm:pt>
    <dgm:pt modelId="{47CB8241-4ACF-4032-8198-1B8A4E5D32BE}" type="sibTrans" cxnId="{33FEFA38-2088-4DF7-B43A-769154852A2E}">
      <dgm:prSet/>
      <dgm:spPr/>
      <dgm:t>
        <a:bodyPr/>
        <a:lstStyle/>
        <a:p>
          <a:endParaRPr lang="es-CR"/>
        </a:p>
      </dgm:t>
    </dgm:pt>
    <dgm:pt modelId="{9C96E50A-941C-4F35-AA46-05D2969A251C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90000"/>
            </a:lnSpc>
            <a:buNone/>
          </a:pPr>
          <a:r>
            <a:rPr lang="es-CR" sz="2400" b="1" dirty="0">
              <a:solidFill>
                <a:srgbClr val="FFC000"/>
              </a:solidFill>
              <a:latin typeface="Abadi" panose="020B0604020104020204" pitchFamily="34" charset="0"/>
            </a:rPr>
            <a:t>Actuación</a:t>
          </a:r>
        </a:p>
      </dgm:t>
    </dgm:pt>
    <dgm:pt modelId="{6F82DE7E-325A-4AAC-9E56-4220A671938F}" type="parTrans" cxnId="{B563B4C7-2B5C-4B8B-908E-6ABBD320489F}">
      <dgm:prSet/>
      <dgm:spPr/>
      <dgm:t>
        <a:bodyPr/>
        <a:lstStyle/>
        <a:p>
          <a:endParaRPr lang="es-CR"/>
        </a:p>
      </dgm:t>
    </dgm:pt>
    <dgm:pt modelId="{0CFC85B0-5CD6-4EED-B61B-162DE3D31FB9}" type="sibTrans" cxnId="{B563B4C7-2B5C-4B8B-908E-6ABBD320489F}">
      <dgm:prSet/>
      <dgm:spPr/>
      <dgm:t>
        <a:bodyPr/>
        <a:lstStyle/>
        <a:p>
          <a:endParaRPr lang="es-CR"/>
        </a:p>
      </dgm:t>
    </dgm:pt>
    <dgm:pt modelId="{B4D4D2D7-5093-4519-82FE-675D94B2688D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C000"/>
            </a:buClr>
          </a:pPr>
          <a:r>
            <a:rPr lang="es-CR" sz="1800" dirty="0">
              <a:latin typeface="Abadi" panose="020B0604020104020204" pitchFamily="34" charset="0"/>
            </a:rPr>
            <a:t>Monitoreo</a:t>
          </a:r>
        </a:p>
      </dgm:t>
    </dgm:pt>
    <dgm:pt modelId="{B48DD60D-09DB-4595-BEDB-2CAF21F471D2}" type="parTrans" cxnId="{1CC08F76-8918-4EF5-B6D2-40F6248DF58F}">
      <dgm:prSet/>
      <dgm:spPr/>
      <dgm:t>
        <a:bodyPr/>
        <a:lstStyle/>
        <a:p>
          <a:endParaRPr lang="es-CR"/>
        </a:p>
      </dgm:t>
    </dgm:pt>
    <dgm:pt modelId="{A13E0B00-F8FC-43C3-8DC5-5D04361BFF43}" type="sibTrans" cxnId="{1CC08F76-8918-4EF5-B6D2-40F6248DF58F}">
      <dgm:prSet/>
      <dgm:spPr/>
      <dgm:t>
        <a:bodyPr/>
        <a:lstStyle/>
        <a:p>
          <a:endParaRPr lang="es-CR"/>
        </a:p>
      </dgm:t>
    </dgm:pt>
    <dgm:pt modelId="{65E3C779-C63B-4576-82D9-1AB5F9D16835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just">
            <a:lnSpc>
              <a:spcPct val="100000"/>
            </a:lnSpc>
            <a:buClr>
              <a:srgbClr val="FFC000"/>
            </a:buClr>
          </a:pPr>
          <a:r>
            <a:rPr lang="es-CR" sz="2000" dirty="0">
              <a:latin typeface="Abadi" panose="020B0604020104020204" pitchFamily="34" charset="0"/>
            </a:rPr>
            <a:t>Dual</a:t>
          </a:r>
        </a:p>
      </dgm:t>
    </dgm:pt>
    <dgm:pt modelId="{A7572456-B042-4C4F-B199-42C0EC78256A}" type="parTrans" cxnId="{2065C63D-45BB-49D2-B334-6146F8E31EEB}">
      <dgm:prSet/>
      <dgm:spPr/>
      <dgm:t>
        <a:bodyPr/>
        <a:lstStyle/>
        <a:p>
          <a:endParaRPr lang="es-CR"/>
        </a:p>
      </dgm:t>
    </dgm:pt>
    <dgm:pt modelId="{39980E4F-FE4C-4A9E-AB1B-7ED80BAF151E}" type="sibTrans" cxnId="{2065C63D-45BB-49D2-B334-6146F8E31EEB}">
      <dgm:prSet/>
      <dgm:spPr/>
      <dgm:t>
        <a:bodyPr/>
        <a:lstStyle/>
        <a:p>
          <a:endParaRPr lang="es-CR"/>
        </a:p>
      </dgm:t>
    </dgm:pt>
    <dgm:pt modelId="{ED4F85E4-04BC-42BE-90FF-DA8C21DB5B4F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just">
            <a:lnSpc>
              <a:spcPct val="100000"/>
            </a:lnSpc>
            <a:buClr>
              <a:srgbClr val="FFC000"/>
            </a:buClr>
          </a:pPr>
          <a:r>
            <a:rPr lang="es-CR" sz="2000" dirty="0">
              <a:latin typeface="Abadi" panose="020B0604020104020204" pitchFamily="34" charset="0"/>
            </a:rPr>
            <a:t>Resolución de la entidad mediante el pago de la cobertura</a:t>
          </a:r>
        </a:p>
      </dgm:t>
    </dgm:pt>
    <dgm:pt modelId="{02FC69DF-9095-453E-BD1D-84D0AB295A0F}" type="parTrans" cxnId="{FDED9F63-5E83-4357-B8FD-D1041DC59E16}">
      <dgm:prSet/>
      <dgm:spPr/>
      <dgm:t>
        <a:bodyPr/>
        <a:lstStyle/>
        <a:p>
          <a:endParaRPr lang="es-CR"/>
        </a:p>
      </dgm:t>
    </dgm:pt>
    <dgm:pt modelId="{84C8729E-1221-44AB-8547-402DA0895577}" type="sibTrans" cxnId="{FDED9F63-5E83-4357-B8FD-D1041DC59E16}">
      <dgm:prSet/>
      <dgm:spPr/>
      <dgm:t>
        <a:bodyPr/>
        <a:lstStyle/>
        <a:p>
          <a:endParaRPr lang="es-CR"/>
        </a:p>
      </dgm:t>
    </dgm:pt>
    <dgm:pt modelId="{7A218C97-1C90-4083-8474-13282FC0E9F2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C000"/>
            </a:buClr>
          </a:pPr>
          <a:r>
            <a:rPr lang="es-CR" sz="1800" dirty="0">
              <a:latin typeface="Abadi" panose="020B0604020104020204" pitchFamily="34" charset="0"/>
            </a:rPr>
            <a:t>Fase Temprana:</a:t>
          </a:r>
        </a:p>
      </dgm:t>
    </dgm:pt>
    <dgm:pt modelId="{316366F2-CD68-4CA7-8B91-3A871EA0FBE3}" type="parTrans" cxnId="{71126053-8AFA-4C52-9CB1-5E7F32C7D23F}">
      <dgm:prSet/>
      <dgm:spPr/>
      <dgm:t>
        <a:bodyPr/>
        <a:lstStyle/>
        <a:p>
          <a:endParaRPr lang="es-CR"/>
        </a:p>
      </dgm:t>
    </dgm:pt>
    <dgm:pt modelId="{F9875BC0-1BFF-48AA-A5FB-1AB9D5B1CEFF}" type="sibTrans" cxnId="{71126053-8AFA-4C52-9CB1-5E7F32C7D23F}">
      <dgm:prSet/>
      <dgm:spPr/>
      <dgm:t>
        <a:bodyPr/>
        <a:lstStyle/>
        <a:p>
          <a:endParaRPr lang="es-CR"/>
        </a:p>
      </dgm:t>
    </dgm:pt>
    <dgm:pt modelId="{673E8233-97F1-43F0-8542-4D4EE781F148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0066"/>
            </a:buClr>
            <a:buFont typeface="Wingdings" panose="05000000000000000000" pitchFamily="2" charset="2"/>
            <a:buChar char="ü"/>
          </a:pPr>
          <a:r>
            <a:rPr lang="es-CR" sz="1800" dirty="0">
              <a:latin typeface="Abadi" panose="020B0604020104020204" pitchFamily="34" charset="0"/>
            </a:rPr>
            <a:t>Apoyos Financieros</a:t>
          </a:r>
        </a:p>
      </dgm:t>
    </dgm:pt>
    <dgm:pt modelId="{F2C922F2-DDBE-41D4-A152-734A8B74C7BC}" type="parTrans" cxnId="{52D4D76E-5154-45B6-9C8E-6AB12C95D28E}">
      <dgm:prSet/>
      <dgm:spPr/>
      <dgm:t>
        <a:bodyPr/>
        <a:lstStyle/>
        <a:p>
          <a:endParaRPr lang="es-CR"/>
        </a:p>
      </dgm:t>
    </dgm:pt>
    <dgm:pt modelId="{931474D1-5B8F-4278-AD85-33255CAFF182}" type="sibTrans" cxnId="{52D4D76E-5154-45B6-9C8E-6AB12C95D28E}">
      <dgm:prSet/>
      <dgm:spPr/>
      <dgm:t>
        <a:bodyPr/>
        <a:lstStyle/>
        <a:p>
          <a:endParaRPr lang="es-CR"/>
        </a:p>
      </dgm:t>
    </dgm:pt>
    <dgm:pt modelId="{58DFD715-0B78-4530-9920-354BCA2BC832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C000"/>
            </a:buClr>
          </a:pPr>
          <a:r>
            <a:rPr lang="es-CR" sz="1800" dirty="0">
              <a:latin typeface="Abadi" panose="020B0604020104020204" pitchFamily="34" charset="0"/>
            </a:rPr>
            <a:t>Fase de deterioro:</a:t>
          </a:r>
        </a:p>
      </dgm:t>
    </dgm:pt>
    <dgm:pt modelId="{E064FB11-824D-4B95-8B7C-98E642A0DFBD}" type="parTrans" cxnId="{F1814289-FD2E-46D3-8450-0055129641E7}">
      <dgm:prSet/>
      <dgm:spPr/>
      <dgm:t>
        <a:bodyPr/>
        <a:lstStyle/>
        <a:p>
          <a:endParaRPr lang="es-CR"/>
        </a:p>
      </dgm:t>
    </dgm:pt>
    <dgm:pt modelId="{D20F5085-3166-4E00-AF2C-EBF41D87CF7B}" type="sibTrans" cxnId="{F1814289-FD2E-46D3-8450-0055129641E7}">
      <dgm:prSet/>
      <dgm:spPr/>
      <dgm:t>
        <a:bodyPr/>
        <a:lstStyle/>
        <a:p>
          <a:endParaRPr lang="es-CR"/>
        </a:p>
      </dgm:t>
    </dgm:pt>
    <dgm:pt modelId="{DDF06C0B-FD22-4DB4-9122-55478307CDAC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0000"/>
            </a:buClr>
            <a:buFont typeface="Wingdings" panose="05000000000000000000" pitchFamily="2" charset="2"/>
            <a:buChar char="ü"/>
          </a:pPr>
          <a:r>
            <a:rPr lang="es-CR" sz="1800" dirty="0">
              <a:latin typeface="Abadi" panose="020B0604020104020204" pitchFamily="34" charset="0"/>
            </a:rPr>
            <a:t>Compra  y/o venta de activos</a:t>
          </a:r>
        </a:p>
      </dgm:t>
    </dgm:pt>
    <dgm:pt modelId="{23F03550-D712-49DA-98FA-EA62148CCF61}" type="parTrans" cxnId="{FC3E5845-ABB3-4706-A521-67D9E1824DB4}">
      <dgm:prSet/>
      <dgm:spPr/>
      <dgm:t>
        <a:bodyPr/>
        <a:lstStyle/>
        <a:p>
          <a:endParaRPr lang="es-CR"/>
        </a:p>
      </dgm:t>
    </dgm:pt>
    <dgm:pt modelId="{7B92FFD1-9137-4F58-AFB6-0592D63F5C86}" type="sibTrans" cxnId="{FC3E5845-ABB3-4706-A521-67D9E1824DB4}">
      <dgm:prSet/>
      <dgm:spPr/>
      <dgm:t>
        <a:bodyPr/>
        <a:lstStyle/>
        <a:p>
          <a:endParaRPr lang="es-CR"/>
        </a:p>
      </dgm:t>
    </dgm:pt>
    <dgm:pt modelId="{3E1F2371-BA4E-4FF3-B5D8-F4A38B223067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0000"/>
            </a:buClr>
            <a:buFont typeface="Wingdings" panose="05000000000000000000" pitchFamily="2" charset="2"/>
            <a:buChar char="ü"/>
          </a:pPr>
          <a:r>
            <a:rPr lang="es-CR" sz="1800" dirty="0">
              <a:latin typeface="Abadi" panose="020B0604020104020204" pitchFamily="34" charset="0"/>
            </a:rPr>
            <a:t>Fusión</a:t>
          </a:r>
        </a:p>
      </dgm:t>
    </dgm:pt>
    <dgm:pt modelId="{B14166F2-C633-439E-9196-8F39388DA1C4}" type="parTrans" cxnId="{7061E27D-038B-412C-A187-187AA26F06F9}">
      <dgm:prSet/>
      <dgm:spPr/>
      <dgm:t>
        <a:bodyPr/>
        <a:lstStyle/>
        <a:p>
          <a:endParaRPr lang="es-CR"/>
        </a:p>
      </dgm:t>
    </dgm:pt>
    <dgm:pt modelId="{67C30CC2-9828-4E4E-9F4C-0B113A4C20A1}" type="sibTrans" cxnId="{7061E27D-038B-412C-A187-187AA26F06F9}">
      <dgm:prSet/>
      <dgm:spPr/>
      <dgm:t>
        <a:bodyPr/>
        <a:lstStyle/>
        <a:p>
          <a:endParaRPr lang="es-CR"/>
        </a:p>
      </dgm:t>
    </dgm:pt>
    <dgm:pt modelId="{BD8979B1-F8B5-43EE-88C1-7D28D5286A6D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0000"/>
            </a:buClr>
            <a:buFont typeface="Wingdings" panose="05000000000000000000" pitchFamily="2" charset="2"/>
            <a:buChar char="ü"/>
          </a:pPr>
          <a:r>
            <a:rPr lang="es-CR" sz="1800" dirty="0">
              <a:latin typeface="Abadi" panose="020B0604020104020204" pitchFamily="34" charset="0"/>
            </a:rPr>
            <a:t>Liquidación</a:t>
          </a:r>
        </a:p>
      </dgm:t>
    </dgm:pt>
    <dgm:pt modelId="{C97F5D91-ECE4-4D7D-B983-92BDE1632BF1}" type="parTrans" cxnId="{9A9BCEC9-C7A3-41B2-8A6E-E18A00E47375}">
      <dgm:prSet/>
      <dgm:spPr/>
      <dgm:t>
        <a:bodyPr/>
        <a:lstStyle/>
        <a:p>
          <a:endParaRPr lang="es-CR"/>
        </a:p>
      </dgm:t>
    </dgm:pt>
    <dgm:pt modelId="{480AB3F3-0E29-4805-AC4C-2C51E91168DF}" type="sibTrans" cxnId="{9A9BCEC9-C7A3-41B2-8A6E-E18A00E47375}">
      <dgm:prSet/>
      <dgm:spPr/>
      <dgm:t>
        <a:bodyPr/>
        <a:lstStyle/>
        <a:p>
          <a:endParaRPr lang="es-CR"/>
        </a:p>
      </dgm:t>
    </dgm:pt>
    <dgm:pt modelId="{7EFE33A3-13E8-411C-8B77-1F6EFD6F97D4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C000"/>
            </a:buClr>
          </a:pPr>
          <a:r>
            <a:rPr lang="es-CR" sz="2000" dirty="0">
              <a:latin typeface="Abadi" panose="020B0604020104020204" pitchFamily="34" charset="0"/>
            </a:rPr>
            <a:t>Costo 0,25% a 0,47% en 2024</a:t>
          </a:r>
        </a:p>
      </dgm:t>
    </dgm:pt>
    <dgm:pt modelId="{58701E6C-4804-4935-9071-3F1FA3E99DCF}" type="parTrans" cxnId="{6BC8C0D9-6DA9-415F-9644-D93D79499019}">
      <dgm:prSet/>
      <dgm:spPr/>
      <dgm:t>
        <a:bodyPr/>
        <a:lstStyle/>
        <a:p>
          <a:endParaRPr lang="es-CR"/>
        </a:p>
      </dgm:t>
    </dgm:pt>
    <dgm:pt modelId="{904B41B8-7163-4B3F-928C-98B557B8EFEA}" type="sibTrans" cxnId="{6BC8C0D9-6DA9-415F-9644-D93D79499019}">
      <dgm:prSet/>
      <dgm:spPr/>
      <dgm:t>
        <a:bodyPr/>
        <a:lstStyle/>
        <a:p>
          <a:endParaRPr lang="es-CR"/>
        </a:p>
      </dgm:t>
    </dgm:pt>
    <dgm:pt modelId="{7C2C01FD-A296-4705-ACE8-2A8235CE777F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C000"/>
            </a:buClr>
          </a:pPr>
          <a:r>
            <a:rPr lang="es-CR" sz="2000" dirty="0">
              <a:latin typeface="Abadi" panose="020B0604020104020204" pitchFamily="34" charset="0"/>
            </a:rPr>
            <a:t>Reserva USD$157 MM</a:t>
          </a:r>
        </a:p>
      </dgm:t>
    </dgm:pt>
    <dgm:pt modelId="{B92C3D69-F050-4455-86C9-22A8F55CF3DC}" type="parTrans" cxnId="{D6D70F2E-E09B-497C-93C6-8E6EE6DEEABC}">
      <dgm:prSet/>
      <dgm:spPr/>
      <dgm:t>
        <a:bodyPr/>
        <a:lstStyle/>
        <a:p>
          <a:endParaRPr lang="es-CR"/>
        </a:p>
      </dgm:t>
    </dgm:pt>
    <dgm:pt modelId="{03D5997D-B846-491F-8337-9C2F5957A19C}" type="sibTrans" cxnId="{D6D70F2E-E09B-497C-93C6-8E6EE6DEEABC}">
      <dgm:prSet/>
      <dgm:spPr/>
      <dgm:t>
        <a:bodyPr/>
        <a:lstStyle/>
        <a:p>
          <a:endParaRPr lang="es-CR"/>
        </a:p>
      </dgm:t>
    </dgm:pt>
    <dgm:pt modelId="{247A1C4D-C28C-414D-9BB1-174D36D3EE82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90000"/>
            </a:lnSpc>
          </a:pPr>
          <a:endParaRPr lang="es-CR" sz="1600" dirty="0">
            <a:latin typeface="Abadi" panose="020B0604020104020204" pitchFamily="34" charset="0"/>
          </a:endParaRPr>
        </a:p>
      </dgm:t>
    </dgm:pt>
    <dgm:pt modelId="{EBD13BE8-BA30-4C0D-A068-1D5EC459B6EE}" type="parTrans" cxnId="{4F7856F6-3057-4570-832F-E1770F5786C4}">
      <dgm:prSet/>
      <dgm:spPr/>
      <dgm:t>
        <a:bodyPr/>
        <a:lstStyle/>
        <a:p>
          <a:endParaRPr lang="es-CR"/>
        </a:p>
      </dgm:t>
    </dgm:pt>
    <dgm:pt modelId="{5690833C-5D87-4416-85BB-3919735A0C9A}" type="sibTrans" cxnId="{4F7856F6-3057-4570-832F-E1770F5786C4}">
      <dgm:prSet/>
      <dgm:spPr/>
      <dgm:t>
        <a:bodyPr/>
        <a:lstStyle/>
        <a:p>
          <a:endParaRPr lang="es-CR"/>
        </a:p>
      </dgm:t>
    </dgm:pt>
    <dgm:pt modelId="{1335AD2E-1B4E-4121-8400-896784073DF0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buClr>
              <a:srgbClr val="FF0066"/>
            </a:buClr>
            <a:buFont typeface="Wingdings" panose="05000000000000000000" pitchFamily="2" charset="2"/>
            <a:buChar char="Ø"/>
          </a:pPr>
          <a:endParaRPr lang="es-CR" sz="1800" dirty="0">
            <a:latin typeface="Abadi" panose="020B0604020104020204" pitchFamily="34" charset="0"/>
          </a:endParaRPr>
        </a:p>
      </dgm:t>
    </dgm:pt>
    <dgm:pt modelId="{EBD3A03E-B3ED-4424-BBCD-04457AD07AA3}" type="parTrans" cxnId="{42735475-EB29-41B6-B508-9D8430D29467}">
      <dgm:prSet/>
      <dgm:spPr/>
      <dgm:t>
        <a:bodyPr/>
        <a:lstStyle/>
        <a:p>
          <a:endParaRPr lang="es-CR"/>
        </a:p>
      </dgm:t>
    </dgm:pt>
    <dgm:pt modelId="{21C3ABA0-BB93-428B-83CF-CAF7F8AD690F}" type="sibTrans" cxnId="{42735475-EB29-41B6-B508-9D8430D29467}">
      <dgm:prSet/>
      <dgm:spPr/>
      <dgm:t>
        <a:bodyPr/>
        <a:lstStyle/>
        <a:p>
          <a:endParaRPr lang="es-CR"/>
        </a:p>
      </dgm:t>
    </dgm:pt>
    <dgm:pt modelId="{CAAFCE0C-EC4A-40C7-9238-A43DA6B3B0E4}" type="pres">
      <dgm:prSet presAssocID="{4A2D6B96-6F1B-48BF-8E0A-F227EDF7B2E5}" presName="Name0" presStyleCnt="0">
        <dgm:presLayoutVars>
          <dgm:dir/>
          <dgm:resizeHandles val="exact"/>
        </dgm:presLayoutVars>
      </dgm:prSet>
      <dgm:spPr/>
    </dgm:pt>
    <dgm:pt modelId="{32D11BB3-41B1-4ED4-B56F-C521717E9967}" type="pres">
      <dgm:prSet presAssocID="{B41C62EF-2478-488A-9E5F-480FD1B594A9}" presName="node" presStyleLbl="node1" presStyleIdx="0" presStyleCnt="3">
        <dgm:presLayoutVars>
          <dgm:bulletEnabled val="1"/>
        </dgm:presLayoutVars>
      </dgm:prSet>
      <dgm:spPr/>
    </dgm:pt>
    <dgm:pt modelId="{3A569ECD-6291-4194-8FDD-81E77A6B14B2}" type="pres">
      <dgm:prSet presAssocID="{08A39516-8937-4838-8348-FDDB6D6D31E5}" presName="sibTrans" presStyleCnt="0"/>
      <dgm:spPr/>
    </dgm:pt>
    <dgm:pt modelId="{69D68CFB-6E77-42AA-82D0-967DE4E0823C}" type="pres">
      <dgm:prSet presAssocID="{B708D406-4B2A-4E1F-AE5B-23FF014E63A7}" presName="node" presStyleLbl="node1" presStyleIdx="1" presStyleCnt="3">
        <dgm:presLayoutVars>
          <dgm:bulletEnabled val="1"/>
        </dgm:presLayoutVars>
      </dgm:prSet>
      <dgm:spPr/>
    </dgm:pt>
    <dgm:pt modelId="{EA0DCA09-9FA1-464C-B7E7-3D2C1157E34A}" type="pres">
      <dgm:prSet presAssocID="{1497612B-7757-48ED-BC27-45CAFA2F0955}" presName="sibTrans" presStyleCnt="0"/>
      <dgm:spPr/>
    </dgm:pt>
    <dgm:pt modelId="{D13DF022-DED7-4AB4-9741-EBF4F5964609}" type="pres">
      <dgm:prSet presAssocID="{9C96E50A-941C-4F35-AA46-05D2969A251C}" presName="node" presStyleLbl="node1" presStyleIdx="2" presStyleCnt="3" custLinFactNeighborX="1">
        <dgm:presLayoutVars>
          <dgm:bulletEnabled val="1"/>
        </dgm:presLayoutVars>
      </dgm:prSet>
      <dgm:spPr/>
    </dgm:pt>
  </dgm:ptLst>
  <dgm:cxnLst>
    <dgm:cxn modelId="{E3CB6102-A4D8-44D4-B709-BB6523D72E18}" type="presOf" srcId="{673E8233-97F1-43F0-8542-4D4EE781F148}" destId="{D13DF022-DED7-4AB4-9741-EBF4F5964609}" srcOrd="0" destOrd="3" presId="urn:microsoft.com/office/officeart/2005/8/layout/hList6"/>
    <dgm:cxn modelId="{B41A6705-0924-455F-86F9-94FC2C5ED563}" srcId="{4A2D6B96-6F1B-48BF-8E0A-F227EDF7B2E5}" destId="{B708D406-4B2A-4E1F-AE5B-23FF014E63A7}" srcOrd="1" destOrd="0" parTransId="{500DEA80-2934-4E2A-B45E-0F16853C42E4}" sibTransId="{1497612B-7757-48ED-BC27-45CAFA2F0955}"/>
    <dgm:cxn modelId="{54283709-9E5E-4E8D-9B4B-2ED7EE36F2F9}" type="presOf" srcId="{58DFD715-0B78-4530-9920-354BCA2BC832}" destId="{D13DF022-DED7-4AB4-9741-EBF4F5964609}" srcOrd="0" destOrd="5" presId="urn:microsoft.com/office/officeart/2005/8/layout/hList6"/>
    <dgm:cxn modelId="{49032B11-F622-4000-80FF-E5A42C26A9B7}" type="presOf" srcId="{ED4F85E4-04BC-42BE-90FF-DA8C21DB5B4F}" destId="{69D68CFB-6E77-42AA-82D0-967DE4E0823C}" srcOrd="0" destOrd="4" presId="urn:microsoft.com/office/officeart/2005/8/layout/hList6"/>
    <dgm:cxn modelId="{6A664123-40F7-4A8F-9C28-F4C3A7F21D6A}" type="presOf" srcId="{0AEECB40-EA20-4149-A9C2-99430A9DA3FF}" destId="{69D68CFB-6E77-42AA-82D0-967DE4E0823C}" srcOrd="0" destOrd="3" presId="urn:microsoft.com/office/officeart/2005/8/layout/hList6"/>
    <dgm:cxn modelId="{D6D70F2E-E09B-497C-93C6-8E6EE6DEEABC}" srcId="{B41C62EF-2478-488A-9E5F-480FD1B594A9}" destId="{7C2C01FD-A296-4705-ACE8-2A8235CE777F}" srcOrd="3" destOrd="0" parTransId="{B92C3D69-F050-4455-86C9-22A8F55CF3DC}" sibTransId="{03D5997D-B846-491F-8337-9C2F5957A19C}"/>
    <dgm:cxn modelId="{34F9EE30-72ED-422A-BBFC-AB994101B6AD}" type="presOf" srcId="{B708D406-4B2A-4E1F-AE5B-23FF014E63A7}" destId="{69D68CFB-6E77-42AA-82D0-967DE4E0823C}" srcOrd="0" destOrd="0" presId="urn:microsoft.com/office/officeart/2005/8/layout/hList6"/>
    <dgm:cxn modelId="{28950034-96CC-4B79-82FA-C7E188412E8F}" type="presOf" srcId="{7EFE33A3-13E8-411C-8B77-1F6EFD6F97D4}" destId="{32D11BB3-41B1-4ED4-B56F-C521717E9967}" srcOrd="0" destOrd="3" presId="urn:microsoft.com/office/officeart/2005/8/layout/hList6"/>
    <dgm:cxn modelId="{33FEFA38-2088-4DF7-B43A-769154852A2E}" srcId="{B708D406-4B2A-4E1F-AE5B-23FF014E63A7}" destId="{0AEECB40-EA20-4149-A9C2-99430A9DA3FF}" srcOrd="2" destOrd="0" parTransId="{222F6659-458D-4FA6-AAAA-CDD60650D43F}" sibTransId="{47CB8241-4ACF-4032-8198-1B8A4E5D32BE}"/>
    <dgm:cxn modelId="{1039293D-E49E-4585-AF6D-35DB51DAE49E}" type="presOf" srcId="{4A2D6B96-6F1B-48BF-8E0A-F227EDF7B2E5}" destId="{CAAFCE0C-EC4A-40C7-9238-A43DA6B3B0E4}" srcOrd="0" destOrd="0" presId="urn:microsoft.com/office/officeart/2005/8/layout/hList6"/>
    <dgm:cxn modelId="{2065C63D-45BB-49D2-B334-6146F8E31EEB}" srcId="{B708D406-4B2A-4E1F-AE5B-23FF014E63A7}" destId="{65E3C779-C63B-4576-82D9-1AB5F9D16835}" srcOrd="1" destOrd="0" parTransId="{A7572456-B042-4C4F-B199-42C0EC78256A}" sibTransId="{39980E4F-FE4C-4A9E-AB1B-7ED80BAF151E}"/>
    <dgm:cxn modelId="{FDED9F63-5E83-4357-B8FD-D1041DC59E16}" srcId="{B708D406-4B2A-4E1F-AE5B-23FF014E63A7}" destId="{ED4F85E4-04BC-42BE-90FF-DA8C21DB5B4F}" srcOrd="3" destOrd="0" parTransId="{02FC69DF-9095-453E-BD1D-84D0AB295A0F}" sibTransId="{84C8729E-1221-44AB-8547-402DA0895577}"/>
    <dgm:cxn modelId="{FC3E5845-ABB3-4706-A521-67D9E1824DB4}" srcId="{58DFD715-0B78-4530-9920-354BCA2BC832}" destId="{DDF06C0B-FD22-4DB4-9122-55478307CDAC}" srcOrd="0" destOrd="0" parTransId="{23F03550-D712-49DA-98FA-EA62148CCF61}" sibTransId="{7B92FFD1-9137-4F58-AFB6-0592D63F5C86}"/>
    <dgm:cxn modelId="{6FC0C265-AA5F-470D-8B3D-6FD7C7A91AEE}" type="presOf" srcId="{2E9613F1-B5D4-4FDB-9E78-8ABFDA89C9EE}" destId="{32D11BB3-41B1-4ED4-B56F-C521717E9967}" srcOrd="0" destOrd="2" presId="urn:microsoft.com/office/officeart/2005/8/layout/hList6"/>
    <dgm:cxn modelId="{E081DE67-E544-4A00-8D76-E9C3E23F4FCD}" type="presOf" srcId="{B41C62EF-2478-488A-9E5F-480FD1B594A9}" destId="{32D11BB3-41B1-4ED4-B56F-C521717E9967}" srcOrd="0" destOrd="0" presId="urn:microsoft.com/office/officeart/2005/8/layout/hList6"/>
    <dgm:cxn modelId="{73D4BB69-7343-4034-BB61-C43822B0AA52}" type="presOf" srcId="{9C96E50A-941C-4F35-AA46-05D2969A251C}" destId="{D13DF022-DED7-4AB4-9741-EBF4F5964609}" srcOrd="0" destOrd="0" presId="urn:microsoft.com/office/officeart/2005/8/layout/hList6"/>
    <dgm:cxn modelId="{52D4D76E-5154-45B6-9C8E-6AB12C95D28E}" srcId="{7A218C97-1C90-4083-8474-13282FC0E9F2}" destId="{673E8233-97F1-43F0-8542-4D4EE781F148}" srcOrd="0" destOrd="0" parTransId="{F2C922F2-DDBE-41D4-A152-734A8B74C7BC}" sibTransId="{931474D1-5B8F-4278-AD85-33255CAFF182}"/>
    <dgm:cxn modelId="{71126053-8AFA-4C52-9CB1-5E7F32C7D23F}" srcId="{9C96E50A-941C-4F35-AA46-05D2969A251C}" destId="{7A218C97-1C90-4083-8474-13282FC0E9F2}" srcOrd="1" destOrd="0" parTransId="{316366F2-CD68-4CA7-8B91-3A871EA0FBE3}" sibTransId="{F9875BC0-1BFF-48AA-A5FB-1AB9D5B1CEFF}"/>
    <dgm:cxn modelId="{D4205374-CE94-455E-BB91-208D8E68F1D5}" srcId="{4A2D6B96-6F1B-48BF-8E0A-F227EDF7B2E5}" destId="{B41C62EF-2478-488A-9E5F-480FD1B594A9}" srcOrd="0" destOrd="0" parTransId="{4415A91E-3575-43AD-9797-49345B0129E1}" sibTransId="{08A39516-8937-4838-8348-FDDB6D6D31E5}"/>
    <dgm:cxn modelId="{42735475-EB29-41B6-B508-9D8430D29467}" srcId="{7A218C97-1C90-4083-8474-13282FC0E9F2}" destId="{1335AD2E-1B4E-4121-8400-896784073DF0}" srcOrd="1" destOrd="0" parTransId="{EBD3A03E-B3ED-4424-BBCD-04457AD07AA3}" sibTransId="{21C3ABA0-BB93-428B-83CF-CAF7F8AD690F}"/>
    <dgm:cxn modelId="{1CC08F76-8918-4EF5-B6D2-40F6248DF58F}" srcId="{9C96E50A-941C-4F35-AA46-05D2969A251C}" destId="{B4D4D2D7-5093-4519-82FE-675D94B2688D}" srcOrd="0" destOrd="0" parTransId="{B48DD60D-09DB-4595-BEDB-2CAF21F471D2}" sibTransId="{A13E0B00-F8FC-43C3-8DC5-5D04361BFF43}"/>
    <dgm:cxn modelId="{B2E5167A-F14A-4FB6-9AB3-08EDA325B1B3}" type="presOf" srcId="{1335AD2E-1B4E-4121-8400-896784073DF0}" destId="{D13DF022-DED7-4AB4-9741-EBF4F5964609}" srcOrd="0" destOrd="4" presId="urn:microsoft.com/office/officeart/2005/8/layout/hList6"/>
    <dgm:cxn modelId="{7F929C5A-39FE-48D5-99F3-AB73F5F8CBF2}" type="presOf" srcId="{B4D4D2D7-5093-4519-82FE-675D94B2688D}" destId="{D13DF022-DED7-4AB4-9741-EBF4F5964609}" srcOrd="0" destOrd="1" presId="urn:microsoft.com/office/officeart/2005/8/layout/hList6"/>
    <dgm:cxn modelId="{1AACB87A-6B3C-4A7B-946C-79E4E723D14C}" type="presOf" srcId="{DDF06C0B-FD22-4DB4-9122-55478307CDAC}" destId="{D13DF022-DED7-4AB4-9741-EBF4F5964609}" srcOrd="0" destOrd="6" presId="urn:microsoft.com/office/officeart/2005/8/layout/hList6"/>
    <dgm:cxn modelId="{7061E27D-038B-412C-A187-187AA26F06F9}" srcId="{58DFD715-0B78-4530-9920-354BCA2BC832}" destId="{3E1F2371-BA4E-4FF3-B5D8-F4A38B223067}" srcOrd="1" destOrd="0" parTransId="{B14166F2-C633-439E-9196-8F39388DA1C4}" sibTransId="{67C30CC2-9828-4E4E-9F4C-0B113A4C20A1}"/>
    <dgm:cxn modelId="{F1814289-FD2E-46D3-8450-0055129641E7}" srcId="{9C96E50A-941C-4F35-AA46-05D2969A251C}" destId="{58DFD715-0B78-4530-9920-354BCA2BC832}" srcOrd="2" destOrd="0" parTransId="{E064FB11-824D-4B95-8B7C-98E642A0DFBD}" sibTransId="{D20F5085-3166-4E00-AF2C-EBF41D87CF7B}"/>
    <dgm:cxn modelId="{B091A58C-BD06-4E4D-8607-BAFB909EFCCB}" type="presOf" srcId="{247A1C4D-C28C-414D-9BB1-174D36D3EE82}" destId="{32D11BB3-41B1-4ED4-B56F-C521717E9967}" srcOrd="0" destOrd="1" presId="urn:microsoft.com/office/officeart/2005/8/layout/hList6"/>
    <dgm:cxn modelId="{7EA17095-76A2-4138-8FB7-98236E2C05A5}" type="presOf" srcId="{7A218C97-1C90-4083-8474-13282FC0E9F2}" destId="{D13DF022-DED7-4AB4-9741-EBF4F5964609}" srcOrd="0" destOrd="2" presId="urn:microsoft.com/office/officeart/2005/8/layout/hList6"/>
    <dgm:cxn modelId="{EF4090BF-E202-41E2-BCD8-28BA34E80AA3}" type="presOf" srcId="{5A3705C6-4324-4B36-99CD-8A6A8620787F}" destId="{69D68CFB-6E77-42AA-82D0-967DE4E0823C}" srcOrd="0" destOrd="1" presId="urn:microsoft.com/office/officeart/2005/8/layout/hList6"/>
    <dgm:cxn modelId="{B563B4C7-2B5C-4B8B-908E-6ABBD320489F}" srcId="{4A2D6B96-6F1B-48BF-8E0A-F227EDF7B2E5}" destId="{9C96E50A-941C-4F35-AA46-05D2969A251C}" srcOrd="2" destOrd="0" parTransId="{6F82DE7E-325A-4AAC-9E56-4220A671938F}" sibTransId="{0CFC85B0-5CD6-4EED-B61B-162DE3D31FB9}"/>
    <dgm:cxn modelId="{9A9BCEC9-C7A3-41B2-8A6E-E18A00E47375}" srcId="{58DFD715-0B78-4530-9920-354BCA2BC832}" destId="{BD8979B1-F8B5-43EE-88C1-7D28D5286A6D}" srcOrd="2" destOrd="0" parTransId="{C97F5D91-ECE4-4D7D-B983-92BDE1632BF1}" sibTransId="{480AB3F3-0E29-4805-AC4C-2C51E91168DF}"/>
    <dgm:cxn modelId="{0C687BCB-8394-40ED-BF06-CB3E8D74D28F}" srcId="{B41C62EF-2478-488A-9E5F-480FD1B594A9}" destId="{2E9613F1-B5D4-4FDB-9E78-8ABFDA89C9EE}" srcOrd="1" destOrd="0" parTransId="{BA61564C-61A1-4CB5-B279-96E903E63E33}" sibTransId="{73643C0B-8915-4AAE-8309-1E228E37C067}"/>
    <dgm:cxn modelId="{85B453CC-1D29-44A6-9FC3-83A05313F6C9}" type="presOf" srcId="{3E1F2371-BA4E-4FF3-B5D8-F4A38B223067}" destId="{D13DF022-DED7-4AB4-9741-EBF4F5964609}" srcOrd="0" destOrd="7" presId="urn:microsoft.com/office/officeart/2005/8/layout/hList6"/>
    <dgm:cxn modelId="{6BC8C0D9-6DA9-415F-9644-D93D79499019}" srcId="{B41C62EF-2478-488A-9E5F-480FD1B594A9}" destId="{7EFE33A3-13E8-411C-8B77-1F6EFD6F97D4}" srcOrd="2" destOrd="0" parTransId="{58701E6C-4804-4935-9071-3F1FA3E99DCF}" sibTransId="{904B41B8-7163-4B3F-928C-98B557B8EFEA}"/>
    <dgm:cxn modelId="{EEA172EB-3304-4D8C-8C6B-10544BC1D909}" type="presOf" srcId="{BD8979B1-F8B5-43EE-88C1-7D28D5286A6D}" destId="{D13DF022-DED7-4AB4-9741-EBF4F5964609}" srcOrd="0" destOrd="8" presId="urn:microsoft.com/office/officeart/2005/8/layout/hList6"/>
    <dgm:cxn modelId="{9BA51FF3-2A9F-4A1C-8603-53ACBEB1CDEE}" type="presOf" srcId="{65E3C779-C63B-4576-82D9-1AB5F9D16835}" destId="{69D68CFB-6E77-42AA-82D0-967DE4E0823C}" srcOrd="0" destOrd="2" presId="urn:microsoft.com/office/officeart/2005/8/layout/hList6"/>
    <dgm:cxn modelId="{3520C6F5-BB82-4ABA-8577-4FDC8D5F2588}" srcId="{B708D406-4B2A-4E1F-AE5B-23FF014E63A7}" destId="{5A3705C6-4324-4B36-99CD-8A6A8620787F}" srcOrd="0" destOrd="0" parTransId="{BE39DF8F-1ED4-40F2-A23E-9C30FD2B94F3}" sibTransId="{FDCA8BAA-9847-4EDC-BBD7-46A1220E8571}"/>
    <dgm:cxn modelId="{4F7856F6-3057-4570-832F-E1770F5786C4}" srcId="{B41C62EF-2478-488A-9E5F-480FD1B594A9}" destId="{247A1C4D-C28C-414D-9BB1-174D36D3EE82}" srcOrd="0" destOrd="0" parTransId="{EBD13BE8-BA30-4C0D-A068-1D5EC459B6EE}" sibTransId="{5690833C-5D87-4416-85BB-3919735A0C9A}"/>
    <dgm:cxn modelId="{B57119FF-C01A-4DDF-AFE3-81C3A86329A5}" type="presOf" srcId="{7C2C01FD-A296-4705-ACE8-2A8235CE777F}" destId="{32D11BB3-41B1-4ED4-B56F-C521717E9967}" srcOrd="0" destOrd="4" presId="urn:microsoft.com/office/officeart/2005/8/layout/hList6"/>
    <dgm:cxn modelId="{8D7A30F5-468B-4574-B1A5-9524AF452322}" type="presParOf" srcId="{CAAFCE0C-EC4A-40C7-9238-A43DA6B3B0E4}" destId="{32D11BB3-41B1-4ED4-B56F-C521717E9967}" srcOrd="0" destOrd="0" presId="urn:microsoft.com/office/officeart/2005/8/layout/hList6"/>
    <dgm:cxn modelId="{54F3CBAC-59C3-4B3A-89EF-9949A1D81EFD}" type="presParOf" srcId="{CAAFCE0C-EC4A-40C7-9238-A43DA6B3B0E4}" destId="{3A569ECD-6291-4194-8FDD-81E77A6B14B2}" srcOrd="1" destOrd="0" presId="urn:microsoft.com/office/officeart/2005/8/layout/hList6"/>
    <dgm:cxn modelId="{E45E1E45-1BE7-4698-98E7-B5EFF7CDD7E1}" type="presParOf" srcId="{CAAFCE0C-EC4A-40C7-9238-A43DA6B3B0E4}" destId="{69D68CFB-6E77-42AA-82D0-967DE4E0823C}" srcOrd="2" destOrd="0" presId="urn:microsoft.com/office/officeart/2005/8/layout/hList6"/>
    <dgm:cxn modelId="{2152A026-7D67-40BD-8708-FDD6418FF46B}" type="presParOf" srcId="{CAAFCE0C-EC4A-40C7-9238-A43DA6B3B0E4}" destId="{EA0DCA09-9FA1-464C-B7E7-3D2C1157E34A}" srcOrd="3" destOrd="0" presId="urn:microsoft.com/office/officeart/2005/8/layout/hList6"/>
    <dgm:cxn modelId="{60AA88E8-3592-4DAB-A26D-AF3475BD4A36}" type="presParOf" srcId="{CAAFCE0C-EC4A-40C7-9238-A43DA6B3B0E4}" destId="{D13DF022-DED7-4AB4-9741-EBF4F596460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60944D-0C43-448F-8B63-E9555B3A3B84}" type="doc">
      <dgm:prSet loTypeId="urn:microsoft.com/office/officeart/2005/8/layout/h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D7120618-E222-489A-A961-F669344E7F12}">
      <dgm:prSet phldrT="[Texto]" custT="1"/>
      <dgm:spPr>
        <a:solidFill>
          <a:schemeClr val="accent1">
            <a:lumMod val="75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r>
            <a:rPr lang="es-CR" sz="2000" b="1" dirty="0">
              <a:solidFill>
                <a:srgbClr val="FFC000"/>
              </a:solidFill>
              <a:latin typeface="Abadi" panose="020B0604020104020204" pitchFamily="34" charset="0"/>
            </a:rPr>
            <a:t>SEGURO DE DEPÓSITOS</a:t>
          </a:r>
        </a:p>
      </dgm:t>
    </dgm:pt>
    <dgm:pt modelId="{823DC62B-E3E8-4B11-BE20-38A6BE088AB7}" type="parTrans" cxnId="{6033199F-3F21-48A5-8F86-4E5796FF7972}">
      <dgm:prSet/>
      <dgm:spPr/>
      <dgm:t>
        <a:bodyPr/>
        <a:lstStyle/>
        <a:p>
          <a:endParaRPr lang="es-CR" sz="1600"/>
        </a:p>
      </dgm:t>
    </dgm:pt>
    <dgm:pt modelId="{BEAC257F-A4D7-4706-976A-21DB6BF27D54}" type="sibTrans" cxnId="{6033199F-3F21-48A5-8F86-4E5796FF7972}">
      <dgm:prSet/>
      <dgm:spPr/>
      <dgm:t>
        <a:bodyPr/>
        <a:lstStyle/>
        <a:p>
          <a:endParaRPr lang="es-CR" sz="1600"/>
        </a:p>
      </dgm:t>
    </dgm:pt>
    <dgm:pt modelId="{6A415432-0DF7-46D6-B9B1-8784233B5C31}">
      <dgm:prSet phldrT="[Texto]" custT="1"/>
      <dgm:spPr/>
      <dgm:t>
        <a:bodyPr/>
        <a:lstStyle/>
        <a:p>
          <a:pPr algn="just"/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Sistema de protección del ahorro para depositantes.</a:t>
          </a:r>
        </a:p>
      </dgm:t>
    </dgm:pt>
    <dgm:pt modelId="{E25327EF-D536-440F-AC4A-322303E6BFD6}" type="parTrans" cxnId="{4C52E971-A391-4C99-A483-CF274F261DA0}">
      <dgm:prSet/>
      <dgm:spPr/>
      <dgm:t>
        <a:bodyPr/>
        <a:lstStyle/>
        <a:p>
          <a:endParaRPr lang="es-CR" sz="1600"/>
        </a:p>
      </dgm:t>
    </dgm:pt>
    <dgm:pt modelId="{E14F315B-F8FE-4448-ADC9-3491E6080362}" type="sibTrans" cxnId="{4C52E971-A391-4C99-A483-CF274F261DA0}">
      <dgm:prSet/>
      <dgm:spPr/>
      <dgm:t>
        <a:bodyPr/>
        <a:lstStyle/>
        <a:p>
          <a:endParaRPr lang="es-CR" sz="1600"/>
        </a:p>
      </dgm:t>
    </dgm:pt>
    <dgm:pt modelId="{EFD7125E-4761-462C-B223-82583B5B2AD4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CR" sz="2000" b="1" dirty="0">
              <a:solidFill>
                <a:srgbClr val="FFC000"/>
              </a:solidFill>
              <a:latin typeface="Abadi" panose="020B0604020104020204" pitchFamily="34" charset="0"/>
            </a:rPr>
            <a:t>FONDO DE ESTABILIZACIÓN</a:t>
          </a:r>
        </a:p>
      </dgm:t>
    </dgm:pt>
    <dgm:pt modelId="{E6D314C4-03C5-45DF-87C0-7AA965FD0BC1}" type="parTrans" cxnId="{B0038E2C-E437-4D5D-91AA-F83D17F30C6D}">
      <dgm:prSet/>
      <dgm:spPr/>
      <dgm:t>
        <a:bodyPr/>
        <a:lstStyle/>
        <a:p>
          <a:endParaRPr lang="es-CR" sz="1600"/>
        </a:p>
      </dgm:t>
    </dgm:pt>
    <dgm:pt modelId="{4B9860FA-3081-4683-92E2-AA56ACB937B9}" type="sibTrans" cxnId="{B0038E2C-E437-4D5D-91AA-F83D17F30C6D}">
      <dgm:prSet/>
      <dgm:spPr/>
      <dgm:t>
        <a:bodyPr/>
        <a:lstStyle/>
        <a:p>
          <a:endParaRPr lang="es-CR" sz="1600"/>
        </a:p>
      </dgm:t>
    </dgm:pt>
    <dgm:pt modelId="{69A3FE2D-6488-4A07-8366-C999ABA3AC3C}">
      <dgm:prSet phldrT="[Texto]" custT="1"/>
      <dgm:spPr/>
      <dgm:t>
        <a:bodyPr/>
        <a:lstStyle/>
        <a:p>
          <a:pPr algn="just"/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Sistema de protección instituciones financieras que afrontan, temporalmente, problemas de </a:t>
          </a:r>
          <a:r>
            <a:rPr lang="es-CR" sz="1800" b="1" dirty="0">
              <a:solidFill>
                <a:schemeClr val="tx1"/>
              </a:solidFill>
              <a:latin typeface="Abadi" panose="020B0604020104020204" pitchFamily="34" charset="0"/>
            </a:rPr>
            <a:t>liquidez</a:t>
          </a:r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. </a:t>
          </a:r>
        </a:p>
      </dgm:t>
    </dgm:pt>
    <dgm:pt modelId="{4AF7B7E9-F869-49E7-9A92-867E5D20DC62}" type="parTrans" cxnId="{62136757-6354-48E0-B06F-CD85CA431C5A}">
      <dgm:prSet/>
      <dgm:spPr/>
      <dgm:t>
        <a:bodyPr/>
        <a:lstStyle/>
        <a:p>
          <a:endParaRPr lang="es-CR" sz="1600"/>
        </a:p>
      </dgm:t>
    </dgm:pt>
    <dgm:pt modelId="{F7F79D0E-B714-4862-8D29-C07BB23F9C21}" type="sibTrans" cxnId="{62136757-6354-48E0-B06F-CD85CA431C5A}">
      <dgm:prSet/>
      <dgm:spPr/>
      <dgm:t>
        <a:bodyPr/>
        <a:lstStyle/>
        <a:p>
          <a:endParaRPr lang="es-CR" sz="1600"/>
        </a:p>
      </dgm:t>
    </dgm:pt>
    <dgm:pt modelId="{7584EF33-45A3-4CD7-A654-C1977D129FB6}">
      <dgm:prSet phldrT="[Tex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s-CR" sz="2000" b="1" dirty="0">
              <a:solidFill>
                <a:srgbClr val="FFC000"/>
              </a:solidFill>
              <a:latin typeface="Abadi" panose="020B0604020104020204" pitchFamily="34" charset="0"/>
            </a:rPr>
            <a:t>FONDO COMPLEMENTARIO</a:t>
          </a:r>
        </a:p>
      </dgm:t>
    </dgm:pt>
    <dgm:pt modelId="{DF4C4D84-242D-40EF-93D6-64A97EBA88EC}" type="parTrans" cxnId="{0843E033-0419-4D0D-ACD5-814944E28B7D}">
      <dgm:prSet/>
      <dgm:spPr/>
      <dgm:t>
        <a:bodyPr/>
        <a:lstStyle/>
        <a:p>
          <a:endParaRPr lang="es-CR" sz="1600"/>
        </a:p>
      </dgm:t>
    </dgm:pt>
    <dgm:pt modelId="{59326C23-C852-46FC-B273-B7CF35635AE5}" type="sibTrans" cxnId="{0843E033-0419-4D0D-ACD5-814944E28B7D}">
      <dgm:prSet/>
      <dgm:spPr/>
      <dgm:t>
        <a:bodyPr/>
        <a:lstStyle/>
        <a:p>
          <a:endParaRPr lang="es-CR" sz="1600"/>
        </a:p>
      </dgm:t>
    </dgm:pt>
    <dgm:pt modelId="{8AB27F7E-F912-4DF4-BAA5-3C2E86FCD9D8}">
      <dgm:prSet phldrT="[Texto]" custT="1"/>
      <dgm:spPr/>
      <dgm:t>
        <a:bodyPr/>
        <a:lstStyle/>
        <a:p>
          <a:pPr algn="just"/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Sistema de protección del ahorro que opera para </a:t>
          </a:r>
          <a:r>
            <a:rPr lang="es-CR" sz="1800" b="1" dirty="0">
              <a:solidFill>
                <a:schemeClr val="tx1"/>
              </a:solidFill>
              <a:latin typeface="Abadi" panose="020B0604020104020204" pitchFamily="34" charset="0"/>
            </a:rPr>
            <a:t>aumentar la cobertura ofrecida </a:t>
          </a:r>
          <a:r>
            <a:rPr lang="es-CR" sz="1800" b="0" dirty="0">
              <a:solidFill>
                <a:schemeClr val="tx1"/>
              </a:solidFill>
              <a:latin typeface="Abadi" panose="020B0604020104020204" pitchFamily="34" charset="0"/>
            </a:rPr>
            <a:t>por el sistema de seguro de depósitos, </a:t>
          </a:r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cuando el monto base resulte insuficiente. </a:t>
          </a:r>
        </a:p>
      </dgm:t>
    </dgm:pt>
    <dgm:pt modelId="{75A0E25C-BEB4-4177-8477-5D085A1CC12D}" type="parTrans" cxnId="{A429A90E-88CD-43C2-9CAE-514B8C314DCC}">
      <dgm:prSet/>
      <dgm:spPr/>
      <dgm:t>
        <a:bodyPr/>
        <a:lstStyle/>
        <a:p>
          <a:endParaRPr lang="es-CR" sz="1600"/>
        </a:p>
      </dgm:t>
    </dgm:pt>
    <dgm:pt modelId="{2CF2AF3B-4644-40C1-A40B-A180081BA22D}" type="sibTrans" cxnId="{A429A90E-88CD-43C2-9CAE-514B8C314DCC}">
      <dgm:prSet/>
      <dgm:spPr/>
      <dgm:t>
        <a:bodyPr/>
        <a:lstStyle/>
        <a:p>
          <a:endParaRPr lang="es-CR" sz="1600"/>
        </a:p>
      </dgm:t>
    </dgm:pt>
    <dgm:pt modelId="{F97F0F6B-F330-4610-883E-75A25D7DDFD5}">
      <dgm:prSet phldrT="[Texto]" custT="1"/>
      <dgm:spPr/>
      <dgm:t>
        <a:bodyPr/>
        <a:lstStyle/>
        <a:p>
          <a:pPr algn="just"/>
          <a:r>
            <a:rPr lang="es-CR" sz="1800" b="1" strike="noStrike" dirty="0">
              <a:solidFill>
                <a:schemeClr val="tx1"/>
              </a:solidFill>
              <a:latin typeface="Abadi" panose="020B0604020104020204" pitchFamily="34" charset="0"/>
            </a:rPr>
            <a:t>Devolución</a:t>
          </a:r>
          <a:r>
            <a:rPr lang="es-CR" sz="1800" b="1" dirty="0">
              <a:solidFill>
                <a:schemeClr val="tx1"/>
              </a:solidFill>
              <a:latin typeface="Abadi" panose="020B0604020104020204" pitchFamily="34" charset="0"/>
            </a:rPr>
            <a:t> de fondos </a:t>
          </a:r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en forma parcial o total, cuando una institución financiera cae en niveles de insolvencia. </a:t>
          </a:r>
        </a:p>
      </dgm:t>
    </dgm:pt>
    <dgm:pt modelId="{792CCB50-AA77-452C-80F4-5B326E17C9CC}" type="parTrans" cxnId="{E9D50839-9C3A-4123-BE1C-049B35D27F39}">
      <dgm:prSet/>
      <dgm:spPr/>
      <dgm:t>
        <a:bodyPr/>
        <a:lstStyle/>
        <a:p>
          <a:endParaRPr lang="es-CR"/>
        </a:p>
      </dgm:t>
    </dgm:pt>
    <dgm:pt modelId="{0E3C6FF2-7CD6-4C46-A21A-401B5BDEFA8F}" type="sibTrans" cxnId="{E9D50839-9C3A-4123-BE1C-049B35D27F39}">
      <dgm:prSet/>
      <dgm:spPr/>
      <dgm:t>
        <a:bodyPr/>
        <a:lstStyle/>
        <a:p>
          <a:endParaRPr lang="es-CR"/>
        </a:p>
      </dgm:t>
    </dgm:pt>
    <dgm:pt modelId="{C2B35F61-0E85-4249-BA47-26F70464FA06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Generalmente nace de iniciativa pública y se conforma con participación privada. Son de naturaleza obligatoria.</a:t>
          </a:r>
        </a:p>
      </dgm:t>
    </dgm:pt>
    <dgm:pt modelId="{FD2FE3D1-F34F-42BC-B72C-CFA5356724D6}" type="parTrans" cxnId="{841BC09A-22F5-4F8B-909B-194519598E1D}">
      <dgm:prSet/>
      <dgm:spPr/>
      <dgm:t>
        <a:bodyPr/>
        <a:lstStyle/>
        <a:p>
          <a:endParaRPr lang="es-CR"/>
        </a:p>
      </dgm:t>
    </dgm:pt>
    <dgm:pt modelId="{82A2609C-6FD3-4A8D-A927-AC1F7C1C552A}" type="sibTrans" cxnId="{841BC09A-22F5-4F8B-909B-194519598E1D}">
      <dgm:prSet/>
      <dgm:spPr/>
      <dgm:t>
        <a:bodyPr/>
        <a:lstStyle/>
        <a:p>
          <a:endParaRPr lang="es-CR"/>
        </a:p>
      </dgm:t>
    </dgm:pt>
    <dgm:pt modelId="{6FF89E2A-07E3-4AF4-87FF-83D8440C1A7D}">
      <dgm:prSet phldrT="[Texto]" custT="1"/>
      <dgm:spPr/>
      <dgm:t>
        <a:bodyPr/>
        <a:lstStyle/>
        <a:p>
          <a:pPr algn="just"/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Generalmente son creados por iniciativa privada y de naturaleza voluntaria.</a:t>
          </a:r>
        </a:p>
      </dgm:t>
    </dgm:pt>
    <dgm:pt modelId="{BF360270-D1F0-42DB-98E8-B578414A5B27}" type="parTrans" cxnId="{67010C6B-A8EF-4421-AA8F-8EC138134825}">
      <dgm:prSet/>
      <dgm:spPr/>
      <dgm:t>
        <a:bodyPr/>
        <a:lstStyle/>
        <a:p>
          <a:endParaRPr lang="es-CR"/>
        </a:p>
      </dgm:t>
    </dgm:pt>
    <dgm:pt modelId="{DEB61D99-21B3-4865-B8E8-41D6CACECE8A}" type="sibTrans" cxnId="{67010C6B-A8EF-4421-AA8F-8EC138134825}">
      <dgm:prSet/>
      <dgm:spPr/>
      <dgm:t>
        <a:bodyPr/>
        <a:lstStyle/>
        <a:p>
          <a:endParaRPr lang="es-CR"/>
        </a:p>
      </dgm:t>
    </dgm:pt>
    <dgm:pt modelId="{F7E07DB9-EA84-4AF1-873B-580F729F32C9}">
      <dgm:prSet phldrT="[Texto]" custT="1"/>
      <dgm:spPr/>
      <dgm:t>
        <a:bodyPr/>
        <a:lstStyle/>
        <a:p>
          <a:pPr algn="just"/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Por lo general, son de carácter privado y de naturaleza voluntaria.</a:t>
          </a:r>
        </a:p>
      </dgm:t>
    </dgm:pt>
    <dgm:pt modelId="{46BAF799-A7E3-4B08-BFEA-B92CB499C229}" type="parTrans" cxnId="{668931FD-FBE1-48B5-BB01-7B6D14255758}">
      <dgm:prSet/>
      <dgm:spPr/>
      <dgm:t>
        <a:bodyPr/>
        <a:lstStyle/>
        <a:p>
          <a:endParaRPr lang="es-CR"/>
        </a:p>
      </dgm:t>
    </dgm:pt>
    <dgm:pt modelId="{5E7F7755-0754-4309-AD06-5713A991A5A9}" type="sibTrans" cxnId="{668931FD-FBE1-48B5-BB01-7B6D14255758}">
      <dgm:prSet/>
      <dgm:spPr/>
      <dgm:t>
        <a:bodyPr/>
        <a:lstStyle/>
        <a:p>
          <a:endParaRPr lang="es-CR"/>
        </a:p>
      </dgm:t>
    </dgm:pt>
    <dgm:pt modelId="{5B12D77D-BB82-4C06-8FD9-CEC2543F2092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CR" sz="1800" dirty="0">
              <a:solidFill>
                <a:schemeClr val="tx1"/>
              </a:solidFill>
              <a:latin typeface="Abadi" panose="020B0604020104020204" pitchFamily="34" charset="0"/>
            </a:rPr>
            <a:t>Mitigación de crisis sistémicas.</a:t>
          </a:r>
        </a:p>
      </dgm:t>
    </dgm:pt>
    <dgm:pt modelId="{EE9BC4B7-7D56-4E0D-806E-65D6C612D73B}" type="parTrans" cxnId="{FD469858-3798-4D0D-BB9D-9AA669FED6D8}">
      <dgm:prSet/>
      <dgm:spPr/>
      <dgm:t>
        <a:bodyPr/>
        <a:lstStyle/>
        <a:p>
          <a:endParaRPr lang="es-CR"/>
        </a:p>
      </dgm:t>
    </dgm:pt>
    <dgm:pt modelId="{DD397FB1-31B2-460B-A576-4531A550ADBF}" type="sibTrans" cxnId="{FD469858-3798-4D0D-BB9D-9AA669FED6D8}">
      <dgm:prSet/>
      <dgm:spPr/>
      <dgm:t>
        <a:bodyPr/>
        <a:lstStyle/>
        <a:p>
          <a:endParaRPr lang="es-CR"/>
        </a:p>
      </dgm:t>
    </dgm:pt>
    <dgm:pt modelId="{8D99CAB8-911F-4F7A-AE45-D86887187192}" type="pres">
      <dgm:prSet presAssocID="{1460944D-0C43-448F-8B63-E9555B3A3B84}" presName="Name0" presStyleCnt="0">
        <dgm:presLayoutVars>
          <dgm:dir/>
          <dgm:animLvl val="lvl"/>
          <dgm:resizeHandles val="exact"/>
        </dgm:presLayoutVars>
      </dgm:prSet>
      <dgm:spPr/>
    </dgm:pt>
    <dgm:pt modelId="{DBB9A6A6-0A06-49D0-A3D4-37655702E58F}" type="pres">
      <dgm:prSet presAssocID="{D7120618-E222-489A-A961-F669344E7F12}" presName="composite" presStyleCnt="0"/>
      <dgm:spPr/>
    </dgm:pt>
    <dgm:pt modelId="{5622B9BF-5E8F-49A1-92CD-F9D7E12FB393}" type="pres">
      <dgm:prSet presAssocID="{D7120618-E222-489A-A961-F669344E7F1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7EBC1825-2885-4A5C-9AB2-22F933568913}" type="pres">
      <dgm:prSet presAssocID="{D7120618-E222-489A-A961-F669344E7F12}" presName="desTx" presStyleLbl="alignAccFollowNode1" presStyleIdx="0" presStyleCnt="3">
        <dgm:presLayoutVars>
          <dgm:bulletEnabled val="1"/>
        </dgm:presLayoutVars>
      </dgm:prSet>
      <dgm:spPr/>
    </dgm:pt>
    <dgm:pt modelId="{8218139A-238C-4FC0-88F2-70462BFD4A89}" type="pres">
      <dgm:prSet presAssocID="{BEAC257F-A4D7-4706-976A-21DB6BF27D54}" presName="space" presStyleCnt="0"/>
      <dgm:spPr/>
    </dgm:pt>
    <dgm:pt modelId="{F96993CC-FCEC-4B41-B566-3220C993787A}" type="pres">
      <dgm:prSet presAssocID="{EFD7125E-4761-462C-B223-82583B5B2AD4}" presName="composite" presStyleCnt="0"/>
      <dgm:spPr/>
    </dgm:pt>
    <dgm:pt modelId="{EC5B3E4F-D429-4799-BFB7-5B5640BDAD18}" type="pres">
      <dgm:prSet presAssocID="{EFD7125E-4761-462C-B223-82583B5B2AD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4E99A0C7-A2F9-43DC-A127-164788BC4524}" type="pres">
      <dgm:prSet presAssocID="{EFD7125E-4761-462C-B223-82583B5B2AD4}" presName="desTx" presStyleLbl="alignAccFollowNode1" presStyleIdx="1" presStyleCnt="3">
        <dgm:presLayoutVars>
          <dgm:bulletEnabled val="1"/>
        </dgm:presLayoutVars>
      </dgm:prSet>
      <dgm:spPr/>
    </dgm:pt>
    <dgm:pt modelId="{E12473B3-0F15-4702-B8BF-F95B5AA35A12}" type="pres">
      <dgm:prSet presAssocID="{4B9860FA-3081-4683-92E2-AA56ACB937B9}" presName="space" presStyleCnt="0"/>
      <dgm:spPr/>
    </dgm:pt>
    <dgm:pt modelId="{FFAA66B7-7B58-4F4A-A110-A83B2DD9F9FE}" type="pres">
      <dgm:prSet presAssocID="{7584EF33-45A3-4CD7-A654-C1977D129FB6}" presName="composite" presStyleCnt="0"/>
      <dgm:spPr/>
    </dgm:pt>
    <dgm:pt modelId="{F62D8938-03CB-40B7-909A-C13AAB29605A}" type="pres">
      <dgm:prSet presAssocID="{7584EF33-45A3-4CD7-A654-C1977D129FB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A685CB4-343B-4FC8-A922-B07299FDA055}" type="pres">
      <dgm:prSet presAssocID="{7584EF33-45A3-4CD7-A654-C1977D129FB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30439C0B-D6FB-4EE8-9C8A-C2CE4888D906}" type="presOf" srcId="{7584EF33-45A3-4CD7-A654-C1977D129FB6}" destId="{F62D8938-03CB-40B7-909A-C13AAB29605A}" srcOrd="0" destOrd="0" presId="urn:microsoft.com/office/officeart/2005/8/layout/hList1"/>
    <dgm:cxn modelId="{A429A90E-88CD-43C2-9CAE-514B8C314DCC}" srcId="{7584EF33-45A3-4CD7-A654-C1977D129FB6}" destId="{8AB27F7E-F912-4DF4-BAA5-3C2E86FCD9D8}" srcOrd="0" destOrd="0" parTransId="{75A0E25C-BEB4-4177-8477-5D085A1CC12D}" sibTransId="{2CF2AF3B-4644-40C1-A40B-A180081BA22D}"/>
    <dgm:cxn modelId="{9B20131B-9D2E-45A0-A095-EF4C2CA8C1A9}" type="presOf" srcId="{8AB27F7E-F912-4DF4-BAA5-3C2E86FCD9D8}" destId="{0A685CB4-343B-4FC8-A922-B07299FDA055}" srcOrd="0" destOrd="0" presId="urn:microsoft.com/office/officeart/2005/8/layout/hList1"/>
    <dgm:cxn modelId="{F537F82A-010C-4BBE-A23F-4A3366A2E2A0}" type="presOf" srcId="{6A415432-0DF7-46D6-B9B1-8784233B5C31}" destId="{7EBC1825-2885-4A5C-9AB2-22F933568913}" srcOrd="0" destOrd="0" presId="urn:microsoft.com/office/officeart/2005/8/layout/hList1"/>
    <dgm:cxn modelId="{B0038E2C-E437-4D5D-91AA-F83D17F30C6D}" srcId="{1460944D-0C43-448F-8B63-E9555B3A3B84}" destId="{EFD7125E-4761-462C-B223-82583B5B2AD4}" srcOrd="1" destOrd="0" parTransId="{E6D314C4-03C5-45DF-87C0-7AA965FD0BC1}" sibTransId="{4B9860FA-3081-4683-92E2-AA56ACB937B9}"/>
    <dgm:cxn modelId="{0843E033-0419-4D0D-ACD5-814944E28B7D}" srcId="{1460944D-0C43-448F-8B63-E9555B3A3B84}" destId="{7584EF33-45A3-4CD7-A654-C1977D129FB6}" srcOrd="2" destOrd="0" parTransId="{DF4C4D84-242D-40EF-93D6-64A97EBA88EC}" sibTransId="{59326C23-C852-46FC-B273-B7CF35635AE5}"/>
    <dgm:cxn modelId="{E9D50839-9C3A-4123-BE1C-049B35D27F39}" srcId="{D7120618-E222-489A-A961-F669344E7F12}" destId="{F97F0F6B-F330-4610-883E-75A25D7DDFD5}" srcOrd="1" destOrd="0" parTransId="{792CCB50-AA77-452C-80F4-5B326E17C9CC}" sibTransId="{0E3C6FF2-7CD6-4C46-A21A-401B5BDEFA8F}"/>
    <dgm:cxn modelId="{D057E840-7C37-4E7E-AA3A-2730FED9D305}" type="presOf" srcId="{F97F0F6B-F330-4610-883E-75A25D7DDFD5}" destId="{7EBC1825-2885-4A5C-9AB2-22F933568913}" srcOrd="0" destOrd="1" presId="urn:microsoft.com/office/officeart/2005/8/layout/hList1"/>
    <dgm:cxn modelId="{67010C6B-A8EF-4421-AA8F-8EC138134825}" srcId="{EFD7125E-4761-462C-B223-82583B5B2AD4}" destId="{6FF89E2A-07E3-4AF4-87FF-83D8440C1A7D}" srcOrd="1" destOrd="0" parTransId="{BF360270-D1F0-42DB-98E8-B578414A5B27}" sibTransId="{DEB61D99-21B3-4865-B8E8-41D6CACECE8A}"/>
    <dgm:cxn modelId="{9F72546E-71B0-4047-915F-206825AAF7E0}" type="presOf" srcId="{6FF89E2A-07E3-4AF4-87FF-83D8440C1A7D}" destId="{4E99A0C7-A2F9-43DC-A127-164788BC4524}" srcOrd="0" destOrd="1" presId="urn:microsoft.com/office/officeart/2005/8/layout/hList1"/>
    <dgm:cxn modelId="{B47B2571-2373-480C-855D-EFD934EC1A75}" type="presOf" srcId="{1460944D-0C43-448F-8B63-E9555B3A3B84}" destId="{8D99CAB8-911F-4F7A-AE45-D86887187192}" srcOrd="0" destOrd="0" presId="urn:microsoft.com/office/officeart/2005/8/layout/hList1"/>
    <dgm:cxn modelId="{4C52E971-A391-4C99-A483-CF274F261DA0}" srcId="{D7120618-E222-489A-A961-F669344E7F12}" destId="{6A415432-0DF7-46D6-B9B1-8784233B5C31}" srcOrd="0" destOrd="0" parTransId="{E25327EF-D536-440F-AC4A-322303E6BFD6}" sibTransId="{E14F315B-F8FE-4448-ADC9-3491E6080362}"/>
    <dgm:cxn modelId="{62136757-6354-48E0-B06F-CD85CA431C5A}" srcId="{EFD7125E-4761-462C-B223-82583B5B2AD4}" destId="{69A3FE2D-6488-4A07-8366-C999ABA3AC3C}" srcOrd="0" destOrd="0" parTransId="{4AF7B7E9-F869-49E7-9A92-867E5D20DC62}" sibTransId="{F7F79D0E-B714-4862-8D29-C07BB23F9C21}"/>
    <dgm:cxn modelId="{FD469858-3798-4D0D-BB9D-9AA669FED6D8}" srcId="{D7120618-E222-489A-A961-F669344E7F12}" destId="{5B12D77D-BB82-4C06-8FD9-CEC2543F2092}" srcOrd="3" destOrd="0" parTransId="{EE9BC4B7-7D56-4E0D-806E-65D6C612D73B}" sibTransId="{DD397FB1-31B2-460B-A576-4531A550ADBF}"/>
    <dgm:cxn modelId="{21D69288-049B-4F83-B8F3-27BF7D6B685C}" type="presOf" srcId="{C2B35F61-0E85-4249-BA47-26F70464FA06}" destId="{7EBC1825-2885-4A5C-9AB2-22F933568913}" srcOrd="0" destOrd="2" presId="urn:microsoft.com/office/officeart/2005/8/layout/hList1"/>
    <dgm:cxn modelId="{69FA4997-C17E-42DC-A2BB-BD46F7CF04EE}" type="presOf" srcId="{5B12D77D-BB82-4C06-8FD9-CEC2543F2092}" destId="{7EBC1825-2885-4A5C-9AB2-22F933568913}" srcOrd="0" destOrd="3" presId="urn:microsoft.com/office/officeart/2005/8/layout/hList1"/>
    <dgm:cxn modelId="{841BC09A-22F5-4F8B-909B-194519598E1D}" srcId="{D7120618-E222-489A-A961-F669344E7F12}" destId="{C2B35F61-0E85-4249-BA47-26F70464FA06}" srcOrd="2" destOrd="0" parTransId="{FD2FE3D1-F34F-42BC-B72C-CFA5356724D6}" sibTransId="{82A2609C-6FD3-4A8D-A927-AC1F7C1C552A}"/>
    <dgm:cxn modelId="{D946D89C-E3A4-4BA7-B4FE-85EE99BEB199}" type="presOf" srcId="{EFD7125E-4761-462C-B223-82583B5B2AD4}" destId="{EC5B3E4F-D429-4799-BFB7-5B5640BDAD18}" srcOrd="0" destOrd="0" presId="urn:microsoft.com/office/officeart/2005/8/layout/hList1"/>
    <dgm:cxn modelId="{6033199F-3F21-48A5-8F86-4E5796FF7972}" srcId="{1460944D-0C43-448F-8B63-E9555B3A3B84}" destId="{D7120618-E222-489A-A961-F669344E7F12}" srcOrd="0" destOrd="0" parTransId="{823DC62B-E3E8-4B11-BE20-38A6BE088AB7}" sibTransId="{BEAC257F-A4D7-4706-976A-21DB6BF27D54}"/>
    <dgm:cxn modelId="{3DD2EBB1-FC17-41EE-8A4D-54D6432F99A3}" type="presOf" srcId="{69A3FE2D-6488-4A07-8366-C999ABA3AC3C}" destId="{4E99A0C7-A2F9-43DC-A127-164788BC4524}" srcOrd="0" destOrd="0" presId="urn:microsoft.com/office/officeart/2005/8/layout/hList1"/>
    <dgm:cxn modelId="{0431CDC3-14DF-4B06-885A-ADF40694E208}" type="presOf" srcId="{D7120618-E222-489A-A961-F669344E7F12}" destId="{5622B9BF-5E8F-49A1-92CD-F9D7E12FB393}" srcOrd="0" destOrd="0" presId="urn:microsoft.com/office/officeart/2005/8/layout/hList1"/>
    <dgm:cxn modelId="{A77AD4EA-43F6-4D98-BB75-A69E8B3483CE}" type="presOf" srcId="{F7E07DB9-EA84-4AF1-873B-580F729F32C9}" destId="{0A685CB4-343B-4FC8-A922-B07299FDA055}" srcOrd="0" destOrd="1" presId="urn:microsoft.com/office/officeart/2005/8/layout/hList1"/>
    <dgm:cxn modelId="{668931FD-FBE1-48B5-BB01-7B6D14255758}" srcId="{7584EF33-45A3-4CD7-A654-C1977D129FB6}" destId="{F7E07DB9-EA84-4AF1-873B-580F729F32C9}" srcOrd="1" destOrd="0" parTransId="{46BAF799-A7E3-4B08-BFEA-B92CB499C229}" sibTransId="{5E7F7755-0754-4309-AD06-5713A991A5A9}"/>
    <dgm:cxn modelId="{661AD14E-13EB-478D-A76F-8DF55D3814C1}" type="presParOf" srcId="{8D99CAB8-911F-4F7A-AE45-D86887187192}" destId="{DBB9A6A6-0A06-49D0-A3D4-37655702E58F}" srcOrd="0" destOrd="0" presId="urn:microsoft.com/office/officeart/2005/8/layout/hList1"/>
    <dgm:cxn modelId="{74B2C4D1-4549-41FE-B687-A27FECF0C578}" type="presParOf" srcId="{DBB9A6A6-0A06-49D0-A3D4-37655702E58F}" destId="{5622B9BF-5E8F-49A1-92CD-F9D7E12FB393}" srcOrd="0" destOrd="0" presId="urn:microsoft.com/office/officeart/2005/8/layout/hList1"/>
    <dgm:cxn modelId="{F51FD359-DBBB-4D5D-8668-E0B99B8D16EF}" type="presParOf" srcId="{DBB9A6A6-0A06-49D0-A3D4-37655702E58F}" destId="{7EBC1825-2885-4A5C-9AB2-22F933568913}" srcOrd="1" destOrd="0" presId="urn:microsoft.com/office/officeart/2005/8/layout/hList1"/>
    <dgm:cxn modelId="{F86A903D-CE5C-4E86-987C-5A49EEE62EA9}" type="presParOf" srcId="{8D99CAB8-911F-4F7A-AE45-D86887187192}" destId="{8218139A-238C-4FC0-88F2-70462BFD4A89}" srcOrd="1" destOrd="0" presId="urn:microsoft.com/office/officeart/2005/8/layout/hList1"/>
    <dgm:cxn modelId="{E34D5410-4A5D-48CE-802A-8747704CA118}" type="presParOf" srcId="{8D99CAB8-911F-4F7A-AE45-D86887187192}" destId="{F96993CC-FCEC-4B41-B566-3220C993787A}" srcOrd="2" destOrd="0" presId="urn:microsoft.com/office/officeart/2005/8/layout/hList1"/>
    <dgm:cxn modelId="{CA49B3E4-9EA0-4F98-9477-AE26C077F623}" type="presParOf" srcId="{F96993CC-FCEC-4B41-B566-3220C993787A}" destId="{EC5B3E4F-D429-4799-BFB7-5B5640BDAD18}" srcOrd="0" destOrd="0" presId="urn:microsoft.com/office/officeart/2005/8/layout/hList1"/>
    <dgm:cxn modelId="{453B3C1A-4CE4-4B8A-BC6C-62B2CA956953}" type="presParOf" srcId="{F96993CC-FCEC-4B41-B566-3220C993787A}" destId="{4E99A0C7-A2F9-43DC-A127-164788BC4524}" srcOrd="1" destOrd="0" presId="urn:microsoft.com/office/officeart/2005/8/layout/hList1"/>
    <dgm:cxn modelId="{82F02492-C505-48B9-B317-2955F6E03A56}" type="presParOf" srcId="{8D99CAB8-911F-4F7A-AE45-D86887187192}" destId="{E12473B3-0F15-4702-B8BF-F95B5AA35A12}" srcOrd="3" destOrd="0" presId="urn:microsoft.com/office/officeart/2005/8/layout/hList1"/>
    <dgm:cxn modelId="{9B79ED39-D3FB-4B20-8C56-B30EC66BBA21}" type="presParOf" srcId="{8D99CAB8-911F-4F7A-AE45-D86887187192}" destId="{FFAA66B7-7B58-4F4A-A110-A83B2DD9F9FE}" srcOrd="4" destOrd="0" presId="urn:microsoft.com/office/officeart/2005/8/layout/hList1"/>
    <dgm:cxn modelId="{2AA411BF-54FC-4C64-989C-9525FB71BE1E}" type="presParOf" srcId="{FFAA66B7-7B58-4F4A-A110-A83B2DD9F9FE}" destId="{F62D8938-03CB-40B7-909A-C13AAB29605A}" srcOrd="0" destOrd="0" presId="urn:microsoft.com/office/officeart/2005/8/layout/hList1"/>
    <dgm:cxn modelId="{6469676C-68E1-485B-8406-B2B2DF89FD0A}" type="presParOf" srcId="{FFAA66B7-7B58-4F4A-A110-A83B2DD9F9FE}" destId="{0A685CB4-343B-4FC8-A922-B07299FDA05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D11BB3-41B1-4ED4-B56F-C521717E9967}">
      <dsp:nvSpPr>
        <dsp:cNvPr id="0" name=""/>
        <dsp:cNvSpPr/>
      </dsp:nvSpPr>
      <dsp:spPr>
        <a:xfrm rot="16200000">
          <a:off x="-1111773" y="1112867"/>
          <a:ext cx="5069840" cy="2844105"/>
        </a:xfrm>
        <a:prstGeom prst="flowChartManualOperation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solidFill>
                <a:srgbClr val="FFC000"/>
              </a:solidFill>
              <a:latin typeface="Abadi" panose="020B0604020104020204" pitchFamily="34" charset="0"/>
            </a:rPr>
            <a:t>Cobertura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R" sz="1600" kern="1200" dirty="0">
            <a:latin typeface="Abadi" panose="020B0604020104020204" pitchFamily="34" charset="0"/>
          </a:endParaRPr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Char char="•"/>
          </a:pPr>
          <a:r>
            <a:rPr lang="es-CR" sz="2000" kern="1200" dirty="0">
              <a:latin typeface="Arial" panose="020B0604020202020204" pitchFamily="34" charset="0"/>
              <a:cs typeface="Arial" panose="020B0604020202020204" pitchFamily="34" charset="0"/>
            </a:rPr>
            <a:t>₡</a:t>
          </a:r>
          <a:r>
            <a:rPr lang="es-CR" sz="2000" kern="1200" dirty="0">
              <a:latin typeface="Abadi" panose="020B0604020104020204" pitchFamily="34" charset="0"/>
            </a:rPr>
            <a:t>6.250.000 </a:t>
          </a:r>
          <a:r>
            <a:rPr lang="es-CR" sz="2000" kern="1200" dirty="0" err="1">
              <a:latin typeface="Abadi" panose="020B0604020104020204" pitchFamily="34" charset="0"/>
            </a:rPr>
            <a:t>pp</a:t>
          </a:r>
          <a:endParaRPr lang="es-CR" sz="2000" kern="1200" dirty="0">
            <a:latin typeface="Abadi" panose="020B0604020104020204" pitchFamily="34" charset="0"/>
          </a:endParaRPr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Char char="•"/>
          </a:pPr>
          <a:r>
            <a:rPr lang="es-CR" sz="2000" kern="1200" dirty="0">
              <a:latin typeface="Abadi" panose="020B0604020104020204" pitchFamily="34" charset="0"/>
            </a:rPr>
            <a:t>Costo 0,25% a 0,47% en 2024</a:t>
          </a:r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Char char="•"/>
          </a:pPr>
          <a:r>
            <a:rPr lang="es-CR" sz="2000" kern="1200" dirty="0">
              <a:latin typeface="Abadi" panose="020B0604020104020204" pitchFamily="34" charset="0"/>
            </a:rPr>
            <a:t>Reserva USD$157 MM</a:t>
          </a:r>
        </a:p>
      </dsp:txBody>
      <dsp:txXfrm rot="5400000">
        <a:off x="1094" y="1013968"/>
        <a:ext cx="2844105" cy="3041904"/>
      </dsp:txXfrm>
    </dsp:sp>
    <dsp:sp modelId="{69D68CFB-6E77-42AA-82D0-967DE4E0823C}">
      <dsp:nvSpPr>
        <dsp:cNvPr id="0" name=""/>
        <dsp:cNvSpPr/>
      </dsp:nvSpPr>
      <dsp:spPr>
        <a:xfrm rot="16200000">
          <a:off x="1945640" y="1112867"/>
          <a:ext cx="5069840" cy="2844105"/>
        </a:xfrm>
        <a:prstGeom prst="flowChartManualOperation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solidFill>
                <a:srgbClr val="FFC000"/>
              </a:solidFill>
              <a:latin typeface="Abadi" panose="020B0604020104020204" pitchFamily="34" charset="0"/>
            </a:rPr>
            <a:t>Modelo</a:t>
          </a:r>
        </a:p>
        <a:p>
          <a:pPr marL="228600" lvl="1" indent="-228600" algn="just" defTabSz="8890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Char char="•"/>
          </a:pPr>
          <a:r>
            <a:rPr lang="es-CR" sz="2000" kern="1200" dirty="0">
              <a:latin typeface="Abadi" panose="020B0604020104020204" pitchFamily="34" charset="0"/>
            </a:rPr>
            <a:t>Explícito</a:t>
          </a:r>
        </a:p>
        <a:p>
          <a:pPr marL="228600" lvl="1" indent="-228600" algn="just" defTabSz="8890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Char char="•"/>
          </a:pPr>
          <a:r>
            <a:rPr lang="es-CR" sz="2000" kern="1200" dirty="0">
              <a:latin typeface="Abadi" panose="020B0604020104020204" pitchFamily="34" charset="0"/>
            </a:rPr>
            <a:t>Dual</a:t>
          </a:r>
        </a:p>
        <a:p>
          <a:pPr marL="228600" lvl="1" indent="-228600" algn="just" defTabSz="8890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Char char="•"/>
          </a:pPr>
          <a:r>
            <a:rPr lang="es-CR" sz="2000" kern="1200" dirty="0">
              <a:latin typeface="Abadi" panose="020B0604020104020204" pitchFamily="34" charset="0"/>
            </a:rPr>
            <a:t>Monitoreo Preventivo</a:t>
          </a:r>
        </a:p>
        <a:p>
          <a:pPr marL="228600" lvl="1" indent="-228600" algn="just" defTabSz="8890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Char char="•"/>
          </a:pPr>
          <a:r>
            <a:rPr lang="es-CR" sz="2000" kern="1200" dirty="0">
              <a:latin typeface="Abadi" panose="020B0604020104020204" pitchFamily="34" charset="0"/>
            </a:rPr>
            <a:t>Resolución de la entidad mediante el pago de la cobertura</a:t>
          </a:r>
        </a:p>
      </dsp:txBody>
      <dsp:txXfrm rot="5400000">
        <a:off x="3058507" y="1013968"/>
        <a:ext cx="2844105" cy="3041904"/>
      </dsp:txXfrm>
    </dsp:sp>
    <dsp:sp modelId="{D13DF022-DED7-4AB4-9741-EBF4F5964609}">
      <dsp:nvSpPr>
        <dsp:cNvPr id="0" name=""/>
        <dsp:cNvSpPr/>
      </dsp:nvSpPr>
      <dsp:spPr>
        <a:xfrm rot="16200000">
          <a:off x="5003055" y="1112867"/>
          <a:ext cx="5069840" cy="2844105"/>
        </a:xfrm>
        <a:prstGeom prst="flowChartManualOperation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b="1" kern="1200" dirty="0">
              <a:solidFill>
                <a:srgbClr val="FFC000"/>
              </a:solidFill>
              <a:latin typeface="Abadi" panose="020B0604020104020204" pitchFamily="34" charset="0"/>
            </a:rPr>
            <a:t>Actuación</a:t>
          </a: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Char char="•"/>
          </a:pPr>
          <a:r>
            <a:rPr lang="es-CR" sz="1800" kern="1200" dirty="0">
              <a:latin typeface="Abadi" panose="020B0604020104020204" pitchFamily="34" charset="0"/>
            </a:rPr>
            <a:t>Monitoreo</a:t>
          </a: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Char char="•"/>
          </a:pPr>
          <a:r>
            <a:rPr lang="es-CR" sz="1800" kern="1200" dirty="0">
              <a:latin typeface="Abadi" panose="020B0604020104020204" pitchFamily="34" charset="0"/>
            </a:rPr>
            <a:t>Fase Temprana:</a:t>
          </a:r>
        </a:p>
        <a:p>
          <a:pPr marL="342900" lvl="2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0066"/>
            </a:buClr>
            <a:buFont typeface="Wingdings" panose="05000000000000000000" pitchFamily="2" charset="2"/>
            <a:buChar char="ü"/>
          </a:pPr>
          <a:r>
            <a:rPr lang="es-CR" sz="1800" kern="1200" dirty="0">
              <a:latin typeface="Abadi" panose="020B0604020104020204" pitchFamily="34" charset="0"/>
            </a:rPr>
            <a:t>Apoyos Financieros</a:t>
          </a:r>
        </a:p>
        <a:p>
          <a:pPr marL="342900" lvl="2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0066"/>
            </a:buClr>
            <a:buFont typeface="Wingdings" panose="05000000000000000000" pitchFamily="2" charset="2"/>
            <a:buChar char="Ø"/>
          </a:pPr>
          <a:endParaRPr lang="es-CR" sz="1800" kern="1200" dirty="0">
            <a:latin typeface="Abadi" panose="020B0604020104020204" pitchFamily="34" charset="0"/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C000"/>
            </a:buClr>
            <a:buChar char="•"/>
          </a:pPr>
          <a:r>
            <a:rPr lang="es-CR" sz="1800" kern="1200" dirty="0">
              <a:latin typeface="Abadi" panose="020B0604020104020204" pitchFamily="34" charset="0"/>
            </a:rPr>
            <a:t>Fase de deterioro:</a:t>
          </a:r>
        </a:p>
        <a:p>
          <a:pPr marL="342900" lvl="2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0000"/>
            </a:buClr>
            <a:buFont typeface="Wingdings" panose="05000000000000000000" pitchFamily="2" charset="2"/>
            <a:buChar char="ü"/>
          </a:pPr>
          <a:r>
            <a:rPr lang="es-CR" sz="1800" kern="1200" dirty="0">
              <a:latin typeface="Abadi" panose="020B0604020104020204" pitchFamily="34" charset="0"/>
            </a:rPr>
            <a:t>Compra  y/o venta de activos</a:t>
          </a:r>
        </a:p>
        <a:p>
          <a:pPr marL="342900" lvl="2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0000"/>
            </a:buClr>
            <a:buFont typeface="Wingdings" panose="05000000000000000000" pitchFamily="2" charset="2"/>
            <a:buChar char="ü"/>
          </a:pPr>
          <a:r>
            <a:rPr lang="es-CR" sz="1800" kern="1200" dirty="0">
              <a:latin typeface="Abadi" panose="020B0604020104020204" pitchFamily="34" charset="0"/>
            </a:rPr>
            <a:t>Fusión</a:t>
          </a:r>
        </a:p>
        <a:p>
          <a:pPr marL="342900" lvl="2" indent="-171450" algn="l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lr>
              <a:srgbClr val="FF0000"/>
            </a:buClr>
            <a:buFont typeface="Wingdings" panose="05000000000000000000" pitchFamily="2" charset="2"/>
            <a:buChar char="ü"/>
          </a:pPr>
          <a:r>
            <a:rPr lang="es-CR" sz="1800" kern="1200" dirty="0">
              <a:latin typeface="Abadi" panose="020B0604020104020204" pitchFamily="34" charset="0"/>
            </a:rPr>
            <a:t>Liquidación</a:t>
          </a:r>
        </a:p>
      </dsp:txBody>
      <dsp:txXfrm rot="5400000">
        <a:off x="6115922" y="1013968"/>
        <a:ext cx="2844105" cy="30419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22B9BF-5E8F-49A1-92CD-F9D7E12FB393}">
      <dsp:nvSpPr>
        <dsp:cNvPr id="0" name=""/>
        <dsp:cNvSpPr/>
      </dsp:nvSpPr>
      <dsp:spPr>
        <a:xfrm>
          <a:off x="3177" y="247098"/>
          <a:ext cx="3098101" cy="1239240"/>
        </a:xfrm>
        <a:prstGeom prst="rect">
          <a:avLst/>
        </a:prstGeom>
        <a:solidFill>
          <a:schemeClr val="accent1">
            <a:lumMod val="75000"/>
          </a:schemeClr>
        </a:solidFill>
        <a:ln>
          <a:solidFill>
            <a:schemeClr val="accent1">
              <a:lumMod val="5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000" b="1" kern="1200" dirty="0">
              <a:solidFill>
                <a:srgbClr val="FFC000"/>
              </a:solidFill>
              <a:latin typeface="Abadi" panose="020B0604020104020204" pitchFamily="34" charset="0"/>
            </a:rPr>
            <a:t>SEGURO DE DEPÓSITOS</a:t>
          </a:r>
        </a:p>
      </dsp:txBody>
      <dsp:txXfrm>
        <a:off x="3177" y="247098"/>
        <a:ext cx="3098101" cy="1239240"/>
      </dsp:txXfrm>
    </dsp:sp>
    <dsp:sp modelId="{7EBC1825-2885-4A5C-9AB2-22F933568913}">
      <dsp:nvSpPr>
        <dsp:cNvPr id="0" name=""/>
        <dsp:cNvSpPr/>
      </dsp:nvSpPr>
      <dsp:spPr>
        <a:xfrm>
          <a:off x="3177" y="1486339"/>
          <a:ext cx="3098101" cy="36577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Sistema de protección del ahorro para depositantes.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b="1" strike="noStrike" kern="1200" dirty="0">
              <a:solidFill>
                <a:schemeClr val="tx1"/>
              </a:solidFill>
              <a:latin typeface="Abadi" panose="020B0604020104020204" pitchFamily="34" charset="0"/>
            </a:rPr>
            <a:t>Devolución</a:t>
          </a:r>
          <a:r>
            <a:rPr lang="es-CR" sz="1800" b="1" kern="1200" dirty="0">
              <a:solidFill>
                <a:schemeClr val="tx1"/>
              </a:solidFill>
              <a:latin typeface="Abadi" panose="020B0604020104020204" pitchFamily="34" charset="0"/>
            </a:rPr>
            <a:t> de fondos </a:t>
          </a: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en forma parcial o total, cuando una institución financiera cae en niveles de insolvencia. 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Generalmente nace de iniciativa pública y se conforma con participación privada. Son de naturaleza obligatoria.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Mitigación de crisis sistémicas.</a:t>
          </a:r>
        </a:p>
      </dsp:txBody>
      <dsp:txXfrm>
        <a:off x="3177" y="1486339"/>
        <a:ext cx="3098101" cy="3657712"/>
      </dsp:txXfrm>
    </dsp:sp>
    <dsp:sp modelId="{EC5B3E4F-D429-4799-BFB7-5B5640BDAD18}">
      <dsp:nvSpPr>
        <dsp:cNvPr id="0" name=""/>
        <dsp:cNvSpPr/>
      </dsp:nvSpPr>
      <dsp:spPr>
        <a:xfrm>
          <a:off x="3535013" y="247098"/>
          <a:ext cx="3098101" cy="1239240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000" b="1" kern="1200" dirty="0">
              <a:solidFill>
                <a:srgbClr val="FFC000"/>
              </a:solidFill>
              <a:latin typeface="Abadi" panose="020B0604020104020204" pitchFamily="34" charset="0"/>
            </a:rPr>
            <a:t>FONDO DE ESTABILIZACIÓN</a:t>
          </a:r>
        </a:p>
      </dsp:txBody>
      <dsp:txXfrm>
        <a:off x="3535013" y="247098"/>
        <a:ext cx="3098101" cy="1239240"/>
      </dsp:txXfrm>
    </dsp:sp>
    <dsp:sp modelId="{4E99A0C7-A2F9-43DC-A127-164788BC4524}">
      <dsp:nvSpPr>
        <dsp:cNvPr id="0" name=""/>
        <dsp:cNvSpPr/>
      </dsp:nvSpPr>
      <dsp:spPr>
        <a:xfrm>
          <a:off x="3535013" y="1486339"/>
          <a:ext cx="3098101" cy="36577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Sistema de protección instituciones financieras que afrontan, temporalmente, problemas de </a:t>
          </a:r>
          <a:r>
            <a:rPr lang="es-CR" sz="1800" b="1" kern="1200" dirty="0">
              <a:solidFill>
                <a:schemeClr val="tx1"/>
              </a:solidFill>
              <a:latin typeface="Abadi" panose="020B0604020104020204" pitchFamily="34" charset="0"/>
            </a:rPr>
            <a:t>liquidez</a:t>
          </a: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. 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Generalmente son creados por iniciativa privada y de naturaleza voluntaria.</a:t>
          </a:r>
        </a:p>
      </dsp:txBody>
      <dsp:txXfrm>
        <a:off x="3535013" y="1486339"/>
        <a:ext cx="3098101" cy="3657712"/>
      </dsp:txXfrm>
    </dsp:sp>
    <dsp:sp modelId="{F62D8938-03CB-40B7-909A-C13AAB29605A}">
      <dsp:nvSpPr>
        <dsp:cNvPr id="0" name=""/>
        <dsp:cNvSpPr/>
      </dsp:nvSpPr>
      <dsp:spPr>
        <a:xfrm>
          <a:off x="7066848" y="247098"/>
          <a:ext cx="3098101" cy="1239240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000" b="1" kern="1200" dirty="0">
              <a:solidFill>
                <a:srgbClr val="FFC000"/>
              </a:solidFill>
              <a:latin typeface="Abadi" panose="020B0604020104020204" pitchFamily="34" charset="0"/>
            </a:rPr>
            <a:t>FONDO COMPLEMENTARIO</a:t>
          </a:r>
        </a:p>
      </dsp:txBody>
      <dsp:txXfrm>
        <a:off x="7066848" y="247098"/>
        <a:ext cx="3098101" cy="1239240"/>
      </dsp:txXfrm>
    </dsp:sp>
    <dsp:sp modelId="{0A685CB4-343B-4FC8-A922-B07299FDA055}">
      <dsp:nvSpPr>
        <dsp:cNvPr id="0" name=""/>
        <dsp:cNvSpPr/>
      </dsp:nvSpPr>
      <dsp:spPr>
        <a:xfrm>
          <a:off x="7066848" y="1486339"/>
          <a:ext cx="3098101" cy="36577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Sistema de protección del ahorro que opera para </a:t>
          </a:r>
          <a:r>
            <a:rPr lang="es-CR" sz="1800" b="1" kern="1200" dirty="0">
              <a:solidFill>
                <a:schemeClr val="tx1"/>
              </a:solidFill>
              <a:latin typeface="Abadi" panose="020B0604020104020204" pitchFamily="34" charset="0"/>
            </a:rPr>
            <a:t>aumentar la cobertura ofrecida </a:t>
          </a:r>
          <a:r>
            <a:rPr lang="es-CR" sz="1800" b="0" kern="1200" dirty="0">
              <a:solidFill>
                <a:schemeClr val="tx1"/>
              </a:solidFill>
              <a:latin typeface="Abadi" panose="020B0604020104020204" pitchFamily="34" charset="0"/>
            </a:rPr>
            <a:t>por el sistema de seguro de depósitos, </a:t>
          </a: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cuando el monto base resulte insuficiente. 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R" sz="1800" kern="1200" dirty="0">
              <a:solidFill>
                <a:schemeClr val="tx1"/>
              </a:solidFill>
              <a:latin typeface="Abadi" panose="020B0604020104020204" pitchFamily="34" charset="0"/>
            </a:rPr>
            <a:t>Por lo general, son de carácter privado y de naturaleza voluntaria.</a:t>
          </a:r>
        </a:p>
      </dsp:txBody>
      <dsp:txXfrm>
        <a:off x="7066848" y="1486339"/>
        <a:ext cx="3098101" cy="36577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2/28/2020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268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605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74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98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272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682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1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56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630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2/28/2020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30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35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7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85" r:id="rId6"/>
    <p:sldLayoutId id="2147483681" r:id="rId7"/>
    <p:sldLayoutId id="2147483682" r:id="rId8"/>
    <p:sldLayoutId id="2147483683" r:id="rId9"/>
    <p:sldLayoutId id="2147483684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3">
            <a:extLst>
              <a:ext uri="{FF2B5EF4-FFF2-40B4-BE49-F238E27FC236}">
                <a16:creationId xmlns:a16="http://schemas.microsoft.com/office/drawing/2014/main" id="{BDD9B08D-23A4-4060-9935-40E378B3AE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091" r="23298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4AF3A77-AB12-4014-99B1-F6E109791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1122363"/>
            <a:ext cx="6522895" cy="3204134"/>
          </a:xfrm>
        </p:spPr>
        <p:txBody>
          <a:bodyPr anchor="b">
            <a:normAutofit/>
          </a:bodyPr>
          <a:lstStyle/>
          <a:p>
            <a:r>
              <a:rPr lang="es-CR" sz="4800" b="1" dirty="0">
                <a:solidFill>
                  <a:srgbClr val="FFC000"/>
                </a:solidFill>
                <a:latin typeface="Abadi" panose="020B0604020104020204" pitchFamily="34" charset="0"/>
              </a:rPr>
              <a:t>PROPUESTA ESTRATÉGICA</a:t>
            </a:r>
            <a:br>
              <a:rPr lang="es-CR" sz="4800" dirty="0">
                <a:solidFill>
                  <a:srgbClr val="FFC000"/>
                </a:solidFill>
                <a:latin typeface="Abadi" panose="020B0604020104020204" pitchFamily="34" charset="0"/>
              </a:rPr>
            </a:br>
            <a:r>
              <a:rPr lang="es-CR" sz="4800" dirty="0">
                <a:solidFill>
                  <a:srgbClr val="FFC000"/>
                </a:solidFill>
                <a:latin typeface="Abadi" panose="020B0604020104020204" pitchFamily="34" charset="0"/>
              </a:rPr>
              <a:t>MODELO DE NEGOCIO</a:t>
            </a:r>
            <a:br>
              <a:rPr lang="es-CR" sz="4800" dirty="0">
                <a:solidFill>
                  <a:srgbClr val="FFC000"/>
                </a:solidFill>
                <a:latin typeface="Abadi" panose="020B0604020104020204" pitchFamily="34" charset="0"/>
              </a:rPr>
            </a:br>
            <a:r>
              <a:rPr lang="es-CR" sz="4800" b="1" dirty="0">
                <a:solidFill>
                  <a:srgbClr val="FFC000"/>
                </a:solidFill>
                <a:latin typeface="Abadi" panose="020B0604020104020204" pitchFamily="34" charset="0"/>
              </a:rPr>
              <a:t>FGA CONFIA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1189198-BD67-4152-9E5C-420DE57D64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r>
              <a:rPr lang="es-CR" sz="2000" dirty="0"/>
              <a:t>FEBRERO 2020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81124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0F6695ED-0C60-42A4-997E-5B1172430D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5239702"/>
              </p:ext>
            </p:extLst>
          </p:nvPr>
        </p:nvGraphicFramePr>
        <p:xfrm>
          <a:off x="764032" y="1285874"/>
          <a:ext cx="10168128" cy="5391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ítulo 1">
            <a:extLst>
              <a:ext uri="{FF2B5EF4-FFF2-40B4-BE49-F238E27FC236}">
                <a16:creationId xmlns:a16="http://schemas.microsoft.com/office/drawing/2014/main" id="{859CC008-BCAB-4A96-B857-C87397DBABF4}"/>
              </a:ext>
            </a:extLst>
          </p:cNvPr>
          <p:cNvSpPr txBox="1">
            <a:spLocks/>
          </p:cNvSpPr>
          <p:nvPr/>
        </p:nvSpPr>
        <p:spPr>
          <a:xfrm>
            <a:off x="1172718" y="442595"/>
            <a:ext cx="10168128" cy="72009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R" sz="40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ALTERNATIVAS POSIBLES</a:t>
            </a:r>
          </a:p>
        </p:txBody>
      </p:sp>
    </p:spTree>
    <p:extLst>
      <p:ext uri="{BB962C8B-B14F-4D97-AF65-F5344CB8AC3E}">
        <p14:creationId xmlns:p14="http://schemas.microsoft.com/office/powerpoint/2010/main" val="3397181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870585"/>
          </a:xfrm>
        </p:spPr>
        <p:txBody>
          <a:bodyPr>
            <a:normAutofit/>
          </a:bodyPr>
          <a:lstStyle/>
          <a:p>
            <a:r>
              <a:rPr lang="es-CR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FONDO DE ESTABILIZACIÓN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60" y="1666875"/>
            <a:ext cx="10714736" cy="464248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Aft>
                <a:spcPts val="12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s-CR" sz="20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Características</a:t>
            </a:r>
            <a:endParaRPr lang="es-CR" sz="2000" b="1" strike="sngStrike" dirty="0">
              <a:solidFill>
                <a:schemeClr val="accent1">
                  <a:lumMod val="75000"/>
                </a:schemeClr>
              </a:solidFill>
              <a:latin typeface="Abadi" panose="020B0604020104020204" pitchFamily="34" charset="0"/>
            </a:endParaRP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El Fondo de Estabilización proporciona asistencia financiera a las cooperativas que experimenten problemas de liquidez, por medio de préstamos, garantías o adquisición de activos que figuren en el balance de la cooperativa.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endParaRPr lang="es-CR" sz="1000" dirty="0">
              <a:latin typeface="Abadi" panose="020B0604020104020204" pitchFamily="34" charset="0"/>
            </a:endParaRP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Su objetivo es apoyar a las  instituciones  financieras en momentos de crisis y  reducir  los  problemas  de riesgo moral que podrían provocar una crisis sistémica.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endParaRPr lang="es-CR" sz="1400" dirty="0">
              <a:latin typeface="Abadi" panose="020B0604020104020204" pitchFamily="34" charset="0"/>
            </a:endParaRP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Funciona para beneficio de sus aportantes y en donde existe una alta probabilidad de continuidad del negocio, mediante condiciones pre establecidas de admisibilidad y de participación.</a:t>
            </a:r>
          </a:p>
        </p:txBody>
      </p:sp>
    </p:spTree>
    <p:extLst>
      <p:ext uri="{BB962C8B-B14F-4D97-AF65-F5344CB8AC3E}">
        <p14:creationId xmlns:p14="http://schemas.microsoft.com/office/powerpoint/2010/main" val="874009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315595"/>
            <a:ext cx="10168128" cy="794385"/>
          </a:xfrm>
        </p:spPr>
        <p:txBody>
          <a:bodyPr>
            <a:normAutofit/>
          </a:bodyPr>
          <a:lstStyle/>
          <a:p>
            <a:r>
              <a:rPr lang="es-CR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FONDO DE ESTABILIZACIÓN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60" y="1304925"/>
            <a:ext cx="11216640" cy="5045075"/>
          </a:xfrm>
        </p:spPr>
        <p:txBody>
          <a:bodyPr>
            <a:noAutofit/>
          </a:bodyPr>
          <a:lstStyle/>
          <a:p>
            <a:pPr marL="0" indent="0">
              <a:buClr>
                <a:schemeClr val="accent1">
                  <a:lumMod val="75000"/>
                </a:schemeClr>
              </a:buClr>
              <a:buNone/>
            </a:pPr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Funcionamiento</a:t>
            </a:r>
          </a:p>
          <a:p>
            <a:pPr algn="just">
              <a:lnSpc>
                <a:spcPct val="100000"/>
              </a:lnSpc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Cumplimiento de un proceso de admisibilidad por parte de los participantes.</a:t>
            </a:r>
          </a:p>
          <a:p>
            <a:pPr algn="just">
              <a:lnSpc>
                <a:spcPct val="100000"/>
              </a:lnSpc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Obligatoriedad de entrega oportuna de información periódica. </a:t>
            </a:r>
          </a:p>
          <a:p>
            <a:pPr algn="just">
              <a:lnSpc>
                <a:spcPct val="100000"/>
              </a:lnSpc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Los Fondos de Estabilización deben tener la capacidad de exigir no solo garantías financieras o reales por los apoyos que pueda ofrecer. También debe establecer medidas correctivas en los beneficiarios para minimizar los problemas de riesgo moral y la reiteración de problemas de liquidez futuros. </a:t>
            </a:r>
          </a:p>
          <a:p>
            <a:pPr algn="just">
              <a:lnSpc>
                <a:spcPct val="100000"/>
              </a:lnSpc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El Fondo de Estabilización debe tener políticas de colocación e inversiones establecidas técnicamente, que gestionen adecuadamente los riesgos financieros y no financieros y los conflictos de interés.</a:t>
            </a:r>
          </a:p>
          <a:p>
            <a:pPr algn="just">
              <a:lnSpc>
                <a:spcPct val="100000"/>
              </a:lnSpc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El Fondo definirá técnicamente, para cada apoyo financiero, el monto de la cuantía que se podrá utilizar.</a:t>
            </a:r>
          </a:p>
          <a:p>
            <a:pPr algn="just">
              <a:lnSpc>
                <a:spcPct val="100000"/>
              </a:lnSpc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Cuando se utilice el Fondo de Estabilización, el mismo debe restituirse ya sea por el beneficiario o por el resto de los aportantes.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600" dirty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600" dirty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600" dirty="0"/>
          </a:p>
          <a:p>
            <a:pPr marL="0" indent="0">
              <a:buClr>
                <a:schemeClr val="accent1">
                  <a:lumMod val="75000"/>
                </a:schemeClr>
              </a:buClr>
              <a:buNone/>
            </a:pPr>
            <a:endParaRPr lang="es-CR" sz="1600" dirty="0"/>
          </a:p>
        </p:txBody>
      </p:sp>
    </p:spTree>
    <p:extLst>
      <p:ext uri="{BB962C8B-B14F-4D97-AF65-F5344CB8AC3E}">
        <p14:creationId xmlns:p14="http://schemas.microsoft.com/office/powerpoint/2010/main" val="2370780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3216" y="300990"/>
            <a:ext cx="10168128" cy="946785"/>
          </a:xfrm>
        </p:spPr>
        <p:txBody>
          <a:bodyPr>
            <a:normAutofit/>
          </a:bodyPr>
          <a:lstStyle/>
          <a:p>
            <a:r>
              <a:rPr lang="es-CR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FONDO DE ESTABILIZACIÓN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60" y="1457325"/>
            <a:ext cx="11216640" cy="4824603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Clr>
                <a:schemeClr val="accent1">
                  <a:lumMod val="75000"/>
                </a:schemeClr>
              </a:buClr>
              <a:buNone/>
            </a:pPr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Comisiones y Gastos del Fondo de Estabilización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Con el objeto de solventar los gastos y cubrir las obligaciones contraídas por el Fondo de Estabilización, las cooperativas incorporadas pagarán una comisión. En otros países que oscila entre 0,05% y 0,10% anual, calculado sobre la base de los activos totales o la cartera de crédito.</a:t>
            </a:r>
            <a:endParaRPr lang="es-CR" sz="2000" dirty="0">
              <a:solidFill>
                <a:srgbClr val="FF0000"/>
              </a:solidFill>
              <a:latin typeface="Abadi" panose="020B0604020104020204" pitchFamily="34" charset="0"/>
            </a:endParaRP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El monto destinado para solventar los gastos de administración del Fondo, deberá informarse anualmente a la asamblea general para su aprobación.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El porcentaje de la comisión podrá ser diferenciado con base al riesgo implícito de cada cooperativa, lo cual será determinado por los órganos técnico y director del Fondo.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Las cooperativas dejarán de pagar las comisiones al Fondo de Estabilización en el caso que la Superintendencia ordene el cierre para solicitar la disolución y/o liquidación de la entidad o bien  que la asamblea general de la cooperativa acuerde la disolución voluntaria de la entidad.</a:t>
            </a:r>
          </a:p>
        </p:txBody>
      </p:sp>
    </p:spTree>
    <p:extLst>
      <p:ext uri="{BB962C8B-B14F-4D97-AF65-F5344CB8AC3E}">
        <p14:creationId xmlns:p14="http://schemas.microsoft.com/office/powerpoint/2010/main" val="3325595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PROPUESTA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581150"/>
            <a:ext cx="10810874" cy="4768850"/>
          </a:xfrm>
        </p:spPr>
        <p:txBody>
          <a:bodyPr>
            <a:noAutofit/>
          </a:bodyPr>
          <a:lstStyle/>
          <a:p>
            <a:pPr algn="just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400" dirty="0">
                <a:latin typeface="Abadi" panose="020B0604020104020204" pitchFamily="34" charset="0"/>
              </a:rPr>
              <a:t>Que se constituya un fondo que permita apoyar a las Cooperativas afiliadas para mantener su estabilidad y la calidad de sus activos cuando presenten necesidades financieras puntuales, proporcionando apoyos de Liquidez y líneas de Crédito.</a:t>
            </a:r>
          </a:p>
          <a:p>
            <a:pPr algn="just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2400" dirty="0">
              <a:latin typeface="Abadi" panose="020B0604020104020204" pitchFamily="34" charset="0"/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400" dirty="0">
                <a:latin typeface="Abadi" panose="020B0604020104020204" pitchFamily="34" charset="0"/>
              </a:rPr>
              <a:t>Brindar un </a:t>
            </a:r>
            <a:r>
              <a:rPr lang="es-CR" sz="2400" b="1" dirty="0">
                <a:solidFill>
                  <a:srgbClr val="002060"/>
                </a:solidFill>
                <a:latin typeface="Abadi" panose="020B0604020104020204" pitchFamily="34" charset="0"/>
              </a:rPr>
              <a:t>Servicio de Análisis y Seguimiento (SAS) </a:t>
            </a:r>
            <a:r>
              <a:rPr lang="es-CR" sz="2400" dirty="0">
                <a:latin typeface="Abadi" panose="020B0604020104020204" pitchFamily="34" charset="0"/>
              </a:rPr>
              <a:t>que facilite la detección de alertas tempranas y respalde el proceso de apoyo financiero. Además, SAS puede funcionar como una herramienta de control para fortalecer la gestión de los riesgos de la entidad.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2400" b="1" dirty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800" b="1" dirty="0"/>
          </a:p>
          <a:p>
            <a:pPr marL="0" indent="0">
              <a:buClr>
                <a:schemeClr val="accent1">
                  <a:lumMod val="75000"/>
                </a:schemeClr>
              </a:buClr>
              <a:buNone/>
            </a:pPr>
            <a:endParaRPr lang="es-CR" sz="1800" b="1" dirty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800" b="1" dirty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800" dirty="0"/>
          </a:p>
          <a:p>
            <a:pPr marL="0" indent="0">
              <a:buClr>
                <a:schemeClr val="accent1">
                  <a:lumMod val="75000"/>
                </a:schemeClr>
              </a:buClr>
              <a:buNone/>
            </a:pPr>
            <a:endParaRPr lang="es-CR" sz="1800" dirty="0"/>
          </a:p>
        </p:txBody>
      </p:sp>
    </p:spTree>
    <p:extLst>
      <p:ext uri="{BB962C8B-B14F-4D97-AF65-F5344CB8AC3E}">
        <p14:creationId xmlns:p14="http://schemas.microsoft.com/office/powerpoint/2010/main" val="3923748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¿NOMBRE?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844" y="2026920"/>
            <a:ext cx="10402852" cy="4323080"/>
          </a:xfrm>
        </p:spPr>
        <p:txBody>
          <a:bodyPr>
            <a:no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Sistema Prudencial de Apoyo Cooperativo (SIPAC)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Fondo de Estabilización Cooperativa (FEC)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Fondo de Capitalización Cooperativa (FCC)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Fondo de Liquidez Cooperativa (FLC)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Fondo de Asistencia Cooperativa (FAC)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Fondo de Protección de Capital Cooperativo (FPCC)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Fondo de Reestructuración Cooperativa (FRC)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Fondo de Fortalecimiento Cooperativo (FFC)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600" b="1" dirty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600" b="1" dirty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1600" dirty="0"/>
          </a:p>
          <a:p>
            <a:pPr marL="0" indent="0">
              <a:buClr>
                <a:schemeClr val="accent1">
                  <a:lumMod val="75000"/>
                </a:schemeClr>
              </a:buClr>
              <a:buNone/>
            </a:pPr>
            <a:endParaRPr lang="es-CR" sz="1600" dirty="0"/>
          </a:p>
        </p:txBody>
      </p:sp>
    </p:spTree>
    <p:extLst>
      <p:ext uri="{BB962C8B-B14F-4D97-AF65-F5344CB8AC3E}">
        <p14:creationId xmlns:p14="http://schemas.microsoft.com/office/powerpoint/2010/main" val="26935982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Freeform: Shape 24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7" name="Freeform: Shape 26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CF566F99-0E86-48F4-86E0-4BA1397E5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9280" y="805173"/>
            <a:ext cx="7670800" cy="5901558"/>
          </a:xfrm>
        </p:spPr>
        <p:txBody>
          <a:bodyPr anchor="ctr">
            <a:normAutofit lnSpcReduction="10000"/>
          </a:bodyPr>
          <a:lstStyle/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2020: 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lphaLcParenR"/>
            </a:pPr>
            <a:r>
              <a:rPr lang="es-CR" sz="1700" dirty="0">
                <a:latin typeface="Abadi" panose="020B0604020104020204" pitchFamily="34" charset="0"/>
              </a:rPr>
              <a:t>7 </a:t>
            </a:r>
            <a:r>
              <a:rPr lang="es-CR" sz="1700" dirty="0" err="1">
                <a:latin typeface="Abadi" panose="020B0604020104020204" pitchFamily="34" charset="0"/>
              </a:rPr>
              <a:t>CACs</a:t>
            </a:r>
            <a:r>
              <a:rPr lang="es-CR" sz="1700" dirty="0">
                <a:latin typeface="Abadi" panose="020B0604020104020204" pitchFamily="34" charset="0"/>
              </a:rPr>
              <a:t> activas permanecen afiliadas,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lphaLcParenR"/>
            </a:pPr>
            <a:r>
              <a:rPr lang="es-CR" sz="1700" dirty="0">
                <a:latin typeface="Abadi" panose="020B0604020104020204" pitchFamily="34" charset="0"/>
              </a:rPr>
              <a:t> 6 meses de FEE o comisión  (0,050% </a:t>
            </a:r>
            <a:r>
              <a:rPr lang="es-CR" sz="1700" dirty="0" err="1">
                <a:latin typeface="Abadi" panose="020B0604020104020204" pitchFamily="34" charset="0"/>
              </a:rPr>
              <a:t>ó</a:t>
            </a:r>
            <a:r>
              <a:rPr lang="es-CR" sz="1700" dirty="0">
                <a:latin typeface="Abadi" panose="020B0604020104020204" pitchFamily="34" charset="0"/>
              </a:rPr>
              <a:t> 0,030%) 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lphaLcParenR"/>
            </a:pPr>
            <a:r>
              <a:rPr lang="es-CR" sz="1700" dirty="0">
                <a:latin typeface="Abadi" panose="020B0604020104020204" pitchFamily="34" charset="0"/>
              </a:rPr>
              <a:t> Rendimiento de inversiones a 6 meses tasa promedio de 5,50% 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s-CR" sz="1800" dirty="0">
              <a:latin typeface="Abadi" panose="020B0604020104020204" pitchFamily="34" charset="0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2021 - 2022: 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lphaLcParenR"/>
            </a:pPr>
            <a:r>
              <a:rPr lang="es-CR" sz="2000" dirty="0">
                <a:latin typeface="Abadi" panose="020B0604020104020204" pitchFamily="34" charset="0"/>
              </a:rPr>
              <a:t>11 </a:t>
            </a:r>
            <a:r>
              <a:rPr lang="es-CR" sz="2000" dirty="0" err="1">
                <a:latin typeface="Abadi" panose="020B0604020104020204" pitchFamily="34" charset="0"/>
              </a:rPr>
              <a:t>CACs</a:t>
            </a:r>
            <a:r>
              <a:rPr lang="es-CR" sz="2000" dirty="0">
                <a:latin typeface="Abadi" panose="020B0604020104020204" pitchFamily="34" charset="0"/>
              </a:rPr>
              <a:t>  afiliadas, 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lphaLcParenR"/>
            </a:pPr>
            <a:r>
              <a:rPr lang="es-CR" sz="1800" dirty="0">
                <a:latin typeface="Abadi" panose="020B0604020104020204" pitchFamily="34" charset="0"/>
              </a:rPr>
              <a:t>Rendimientos de las inversiones a una tasa promedio de  8,84% 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s-CR" sz="1800" dirty="0">
                <a:latin typeface="Abadi" panose="020B0604020104020204" pitchFamily="34" charset="0"/>
              </a:rPr>
              <a:t>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2023 - 2024: 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lphaLcParenR"/>
            </a:pPr>
            <a:r>
              <a:rPr lang="es-CR" sz="1700" dirty="0">
                <a:latin typeface="Abadi" panose="020B0604020104020204" pitchFamily="34" charset="0"/>
              </a:rPr>
              <a:t>22 </a:t>
            </a:r>
            <a:r>
              <a:rPr lang="es-CR" sz="1700" dirty="0" err="1">
                <a:latin typeface="Abadi" panose="020B0604020104020204" pitchFamily="34" charset="0"/>
              </a:rPr>
              <a:t>CACs</a:t>
            </a:r>
            <a:r>
              <a:rPr lang="es-CR" sz="1700" dirty="0">
                <a:latin typeface="Abadi" panose="020B0604020104020204" pitchFamily="34" charset="0"/>
              </a:rPr>
              <a:t> afiliadas, 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lphaLcParenR"/>
            </a:pPr>
            <a:r>
              <a:rPr lang="es-CR" sz="1700" dirty="0">
                <a:latin typeface="Abadi" panose="020B0604020104020204" pitchFamily="34" charset="0"/>
              </a:rPr>
              <a:t>Rendimientos de las inversiones a una tasa promedio de  8,84% 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s-CR" sz="1800" dirty="0">
              <a:latin typeface="Abadi" panose="020B0604020104020204" pitchFamily="34" charset="0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s-CR" sz="2000" dirty="0">
                <a:latin typeface="Abadi" panose="020B0604020104020204" pitchFamily="34" charset="0"/>
              </a:rPr>
              <a:t>Tasa de crecimiento anual de las carteras 4% (promedio </a:t>
            </a:r>
            <a:r>
              <a:rPr lang="es-CR" sz="2000" dirty="0" err="1">
                <a:latin typeface="Abadi" panose="020B0604020104020204" pitchFamily="34" charset="0"/>
              </a:rPr>
              <a:t>CACs</a:t>
            </a:r>
            <a:r>
              <a:rPr lang="es-CR" sz="2000" dirty="0">
                <a:latin typeface="Abadi" panose="020B0604020104020204" pitchFamily="34" charset="0"/>
              </a:rPr>
              <a:t>)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r>
              <a:rPr lang="es-CR" sz="2000" dirty="0">
                <a:latin typeface="Abadi" panose="020B0604020104020204" pitchFamily="34" charset="0"/>
              </a:rPr>
              <a:t>Crecimiento del Gasto  </a:t>
            </a:r>
          </a:p>
          <a:p>
            <a:pPr marL="914400" lvl="1" indent="-457200">
              <a:lnSpc>
                <a:spcPct val="100000"/>
              </a:lnSpc>
              <a:buFont typeface="Arial" panose="020B0604020202020204" pitchFamily="34" charset="0"/>
              <a:buAutoNum type="alphaLcPeriod"/>
            </a:pPr>
            <a:r>
              <a:rPr lang="es-CR" sz="1700" dirty="0">
                <a:latin typeface="Abadi" panose="020B0604020104020204" pitchFamily="34" charset="0"/>
              </a:rPr>
              <a:t>10% anual respecto al año anterior hasta 2022</a:t>
            </a:r>
          </a:p>
          <a:p>
            <a:pPr marL="914400" lvl="1" indent="-457200">
              <a:lnSpc>
                <a:spcPct val="100000"/>
              </a:lnSpc>
              <a:buFont typeface="+mj-lt"/>
              <a:buAutoNum type="alphaLcPeriod"/>
            </a:pPr>
            <a:r>
              <a:rPr lang="es-CR" sz="1700" dirty="0">
                <a:latin typeface="Abadi" panose="020B0604020104020204" pitchFamily="34" charset="0"/>
              </a:rPr>
              <a:t>2023 en adelante, relacionada con la tasa de inflación (4%)</a:t>
            </a:r>
            <a:endParaRPr lang="es-CR" sz="1700" dirty="0"/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endParaRPr lang="es-CR" sz="2400" dirty="0"/>
          </a:p>
          <a:p>
            <a:pPr>
              <a:lnSpc>
                <a:spcPct val="100000"/>
              </a:lnSpc>
            </a:pPr>
            <a:endParaRPr lang="es-CR" sz="2400"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C319555D-C5FA-4A46-A06E-46D4D5CA5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13" y="2839212"/>
            <a:ext cx="2984167" cy="1179576"/>
          </a:xfrm>
        </p:spPr>
        <p:txBody>
          <a:bodyPr>
            <a:normAutofit fontScale="90000"/>
          </a:bodyPr>
          <a:lstStyle/>
          <a:p>
            <a: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SUPUESTOS</a:t>
            </a:r>
            <a:b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</a:br>
            <a: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DE LAS </a:t>
            </a:r>
            <a:b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</a:br>
            <a: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PROYECCIONES DE INGRESO:</a:t>
            </a:r>
          </a:p>
        </p:txBody>
      </p:sp>
    </p:spTree>
    <p:extLst>
      <p:ext uri="{BB962C8B-B14F-4D97-AF65-F5344CB8AC3E}">
        <p14:creationId xmlns:p14="http://schemas.microsoft.com/office/powerpoint/2010/main" val="3507466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1A1C5D3-C053-4EE9-BE1A-419B6E27CC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3473CF9-37EB-43E7-89EF-D2D1C53D1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03615" y="221673"/>
            <a:ext cx="8384770" cy="133263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86B4EF9-43BA-4655-A6FF-1D8E21574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3110" y="1211407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20B3F953-37D1-4A6A-ADE1-841A8B46E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615" y="182200"/>
            <a:ext cx="8384770" cy="1179576"/>
          </a:xfrm>
        </p:spPr>
        <p:txBody>
          <a:bodyPr>
            <a:normAutofit/>
          </a:bodyPr>
          <a:lstStyle/>
          <a:p>
            <a:pPr algn="ctr"/>
            <a:r>
              <a:rPr lang="es-CR" sz="360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FEE ANUAL 0,050%</a:t>
            </a:r>
            <a:endParaRPr lang="es-CR" sz="3600" dirty="0">
              <a:ln w="0"/>
              <a:solidFill>
                <a:srgbClr val="7030A0"/>
              </a:solidFill>
              <a:latin typeface="Abadi" panose="020B0604020104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CF898BF-5DA5-4479-B33F-DDFFE3D5F2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3976"/>
            <a:ext cx="11883351" cy="489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424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1A1C5D3-C053-4EE9-BE1A-419B6E27CC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3473CF9-37EB-43E7-89EF-D2D1C53D1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03615" y="221673"/>
            <a:ext cx="8384770" cy="133263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86B4EF9-43BA-4655-A6FF-1D8E21574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3110" y="1211407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20B3F953-37D1-4A6A-ADE1-841A8B46E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615" y="182200"/>
            <a:ext cx="8384770" cy="1179576"/>
          </a:xfrm>
        </p:spPr>
        <p:txBody>
          <a:bodyPr>
            <a:normAutofit/>
          </a:bodyPr>
          <a:lstStyle/>
          <a:p>
            <a:pPr algn="ctr"/>
            <a:r>
              <a:rPr lang="es-CR" sz="3600" b="1" dirty="0">
                <a:ln w="0"/>
                <a:solidFill>
                  <a:srgbClr val="7030A0"/>
                </a:solidFill>
                <a:latin typeface="Abadi" panose="020B0604020104020204" pitchFamily="34" charset="0"/>
              </a:rPr>
              <a:t>FEE ANUAL 0,030%</a:t>
            </a:r>
            <a:endParaRPr lang="es-CR" sz="3600" dirty="0">
              <a:ln w="0"/>
              <a:solidFill>
                <a:srgbClr val="7030A0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7912FAE-F3FD-4106-84B5-AB0DC20A4B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921" y="1495424"/>
            <a:ext cx="11759872" cy="490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8619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3">
            <a:extLst>
              <a:ext uri="{FF2B5EF4-FFF2-40B4-BE49-F238E27FC236}">
                <a16:creationId xmlns:a16="http://schemas.microsoft.com/office/drawing/2014/main" id="{BDD9B08D-23A4-4060-9935-40E378B3AE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091" r="23298"/>
          <a:stretch/>
        </p:blipFill>
        <p:spPr>
          <a:xfrm>
            <a:off x="3523485" y="10"/>
            <a:ext cx="8668512" cy="6857990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4AF3A77-AB12-4014-99B1-F6E109791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2541" y="834394"/>
            <a:ext cx="4023360" cy="3204134"/>
          </a:xfrm>
        </p:spPr>
        <p:txBody>
          <a:bodyPr anchor="b">
            <a:normAutofit/>
          </a:bodyPr>
          <a:lstStyle/>
          <a:p>
            <a:r>
              <a:rPr lang="es-CR" sz="7200" b="1" dirty="0">
                <a:solidFill>
                  <a:srgbClr val="FFC000"/>
                </a:solidFill>
              </a:rPr>
              <a:t>FGA CONFIA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1189198-BD67-4152-9E5C-420DE57D64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r>
              <a:rPr lang="es-CR" sz="2000" dirty="0"/>
              <a:t>FEBRERO 2020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566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DD8A7E-D451-43D5-AACB-FAEC1FDE8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>
                <a:solidFill>
                  <a:schemeClr val="accent6">
                    <a:lumMod val="75000"/>
                  </a:schemeClr>
                </a:solidFill>
                <a:latin typeface="Abadi" panose="020B0604020104020204" pitchFamily="34" charset="0"/>
              </a:rPr>
              <a:t>ANTECEDENTES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BC4F61-C945-4595-A4FF-F367C212E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1728216"/>
            <a:ext cx="10168128" cy="4443984"/>
          </a:xfrm>
        </p:spPr>
        <p:txBody>
          <a:bodyPr/>
          <a:lstStyle/>
          <a:p>
            <a:pPr marL="0" indent="0">
              <a:buClr>
                <a:srgbClr val="0070C0"/>
              </a:buClr>
              <a:buNone/>
            </a:pPr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Crisis financiera 2007-2008</a:t>
            </a:r>
          </a:p>
          <a:p>
            <a:pPr marL="457200" lvl="1" indent="0">
              <a:buClr>
                <a:srgbClr val="00B050"/>
              </a:buClr>
              <a:buNone/>
            </a:pPr>
            <a:endParaRPr lang="es-CR" sz="1800" dirty="0">
              <a:latin typeface="Abadi" panose="020B0604020104020204" pitchFamily="34" charset="0"/>
            </a:endParaRPr>
          </a:p>
          <a:p>
            <a:pPr marL="457200" lvl="1" indent="0">
              <a:buClr>
                <a:srgbClr val="00B050"/>
              </a:buClr>
              <a:buNone/>
            </a:pPr>
            <a:r>
              <a:rPr lang="es-CR" sz="2000" dirty="0">
                <a:latin typeface="Abadi" panose="020B0604020104020204" pitchFamily="34" charset="0"/>
              </a:rPr>
              <a:t>Motiva la reflexión en el sector cooperativo de ahorro y crédito respecto a la necesidad de fortalecer a las entidades:</a:t>
            </a:r>
          </a:p>
          <a:p>
            <a:pPr marL="457200" lvl="1" indent="0">
              <a:buClr>
                <a:srgbClr val="00B050"/>
              </a:buClr>
              <a:buNone/>
            </a:pPr>
            <a:endParaRPr lang="es-CR" sz="1200" dirty="0">
              <a:latin typeface="Abadi" panose="020B0604020104020204" pitchFamily="34" charset="0"/>
            </a:endParaRPr>
          </a:p>
          <a:p>
            <a:pPr lvl="2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s-CR" sz="1800" dirty="0">
                <a:latin typeface="Abadi" panose="020B0604020104020204" pitchFamily="34" charset="0"/>
              </a:rPr>
              <a:t>Situaciones puntuales que por contagio y problemas de información pueden generar riesgo sistémico.</a:t>
            </a:r>
          </a:p>
          <a:p>
            <a:pPr lvl="2">
              <a:buClr>
                <a:srgbClr val="FFC000"/>
              </a:buClr>
              <a:buFont typeface="Wingdings" panose="05000000000000000000" pitchFamily="2" charset="2"/>
              <a:buChar char="Ø"/>
            </a:pPr>
            <a:endParaRPr lang="es-CR" sz="1050" dirty="0">
              <a:latin typeface="Abadi" panose="020B0604020104020204" pitchFamily="34" charset="0"/>
            </a:endParaRPr>
          </a:p>
          <a:p>
            <a:pPr lvl="2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es-CR" sz="1800" dirty="0">
                <a:latin typeface="Abadi" panose="020B0604020104020204" pitchFamily="34" charset="0"/>
              </a:rPr>
              <a:t>Impacto reputacional y efectos en la confianza.</a:t>
            </a:r>
          </a:p>
        </p:txBody>
      </p:sp>
    </p:spTree>
    <p:extLst>
      <p:ext uri="{BB962C8B-B14F-4D97-AF65-F5344CB8AC3E}">
        <p14:creationId xmlns:p14="http://schemas.microsoft.com/office/powerpoint/2010/main" val="102192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s-CR" b="1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ANTECEDENTES</a:t>
            </a:r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9725"/>
            <a:ext cx="10515600" cy="4562475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2018 </a:t>
            </a:r>
          </a:p>
          <a:p>
            <a:pPr lvl="1">
              <a:lnSpc>
                <a:spcPct val="20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Se retoma proyecto del 2007 para crear Fondo de Garantía de Ahorros. </a:t>
            </a:r>
          </a:p>
          <a:p>
            <a:pPr lvl="1">
              <a:lnSpc>
                <a:spcPct val="20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Se conforma comisión con apoyo de FEDEAC para impulsar Seguro de Depósitos.</a:t>
            </a:r>
          </a:p>
          <a:p>
            <a:pPr lvl="1">
              <a:lnSpc>
                <a:spcPct val="20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Se contrata consultor internacional para iniciar implementación. </a:t>
            </a:r>
          </a:p>
          <a:p>
            <a:pPr lvl="1">
              <a:lnSpc>
                <a:spcPct val="20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Contratación de personal.</a:t>
            </a:r>
          </a:p>
          <a:p>
            <a:pPr lvl="1">
              <a:lnSpc>
                <a:spcPct val="20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Reforma legal del estatuto de SCL a FGA.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2000" dirty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621652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s-CR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ANTECEDENTES</a:t>
            </a:r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630"/>
            <a:ext cx="10515600" cy="5168810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2019 </a:t>
            </a:r>
          </a:p>
          <a:p>
            <a:pPr lvl="1"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Desarrollo de modelos de medición de riesgo.</a:t>
            </a:r>
          </a:p>
          <a:p>
            <a:pPr lvl="1"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Implementación de herramienta para el procesamiento y manejo de datos.</a:t>
            </a:r>
          </a:p>
          <a:p>
            <a:pPr lvl="1"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Diagnóstico y evaluación de </a:t>
            </a:r>
            <a:r>
              <a:rPr lang="es-CR" sz="2000" dirty="0" err="1">
                <a:latin typeface="Abadi" panose="020B0604020104020204" pitchFamily="34" charset="0"/>
              </a:rPr>
              <a:t>CACs</a:t>
            </a:r>
            <a:r>
              <a:rPr lang="es-CR" sz="2000" dirty="0">
                <a:latin typeface="Abadi" panose="020B0604020104020204" pitchFamily="34" charset="0"/>
              </a:rPr>
              <a:t>.</a:t>
            </a:r>
          </a:p>
          <a:p>
            <a:pPr lvl="1"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Proyecto de Ley de Seguro de Depósitos / OCDE desde julio redactado  por BCCR excluye FGA.</a:t>
            </a:r>
          </a:p>
          <a:p>
            <a:pPr lvl="1"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Incorporación de FGA al proyecto de Ley como Fondo alternativo para </a:t>
            </a:r>
            <a:r>
              <a:rPr lang="es-CR" sz="2000" dirty="0" err="1">
                <a:latin typeface="Abadi" panose="020B0604020104020204" pitchFamily="34" charset="0"/>
              </a:rPr>
              <a:t>CACs</a:t>
            </a:r>
            <a:r>
              <a:rPr lang="es-CR" sz="2000" dirty="0">
                <a:latin typeface="Abadi" panose="020B0604020104020204" pitchFamily="34" charset="0"/>
              </a:rPr>
              <a:t>. (aportaciones de 0,60%)</a:t>
            </a:r>
          </a:p>
          <a:p>
            <a:pPr lvl="1"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ü"/>
            </a:pPr>
            <a:r>
              <a:rPr lang="es-CR" sz="2000" dirty="0">
                <a:latin typeface="Abadi" panose="020B0604020104020204" pitchFamily="34" charset="0"/>
              </a:rPr>
              <a:t>Evaluación de propuestas para incorporar FGA al proyecto de ley.  (aportaciones de 0,15%)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2000" dirty="0"/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1538740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s-CR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DISEÑO ACTUAL | FONDO DE GARANTÍA</a:t>
            </a:r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A4DE6878-3180-40EB-A048-65A25C63A2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9720130"/>
              </p:ext>
            </p:extLst>
          </p:nvPr>
        </p:nvGraphicFramePr>
        <p:xfrm>
          <a:off x="1223010" y="1534763"/>
          <a:ext cx="8961120" cy="5069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3691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668" y="396240"/>
            <a:ext cx="10168128" cy="737235"/>
          </a:xfrm>
        </p:spPr>
        <p:txBody>
          <a:bodyPr>
            <a:normAutofit fontScale="90000"/>
          </a:bodyPr>
          <a:lstStyle/>
          <a:p>
            <a:r>
              <a:rPr lang="es-CR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LEY SISTEMA DE SEGURO DE DEPÓSITOS (SSD)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5648" y="2082800"/>
            <a:ext cx="5000752" cy="4089400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lnSpc>
                <a:spcPct val="120000"/>
              </a:lnSpc>
              <a:buClr>
                <a:schemeClr val="accent1">
                  <a:lumMod val="75000"/>
                </a:schemeClr>
              </a:buClr>
              <a:buNone/>
            </a:pPr>
            <a:r>
              <a:rPr lang="es-ES" sz="4500" i="1" dirty="0">
                <a:latin typeface="Abadi" panose="020B0604020104020204" pitchFamily="34" charset="0"/>
              </a:rPr>
              <a:t>Las cooperativas de ahorro y crédito que </a:t>
            </a:r>
            <a:r>
              <a:rPr lang="es-ES" sz="4500" b="1" i="1" dirty="0">
                <a:solidFill>
                  <a:srgbClr val="002060"/>
                </a:solidFill>
                <a:latin typeface="Abadi" panose="020B0604020104020204" pitchFamily="34" charset="0"/>
              </a:rPr>
              <a:t>aporten </a:t>
            </a:r>
            <a:r>
              <a:rPr lang="es-ES" sz="4500" i="1" dirty="0">
                <a:latin typeface="Abadi" panose="020B0604020104020204" pitchFamily="34" charset="0"/>
              </a:rPr>
              <a:t>a un fondo de garantía de depósitos que cubra a sus ahorrantes en un </a:t>
            </a:r>
            <a:r>
              <a:rPr lang="es-ES" sz="4500" b="1" i="1" dirty="0">
                <a:solidFill>
                  <a:srgbClr val="002060"/>
                </a:solidFill>
                <a:latin typeface="Abadi" panose="020B0604020104020204" pitchFamily="34" charset="0"/>
              </a:rPr>
              <a:t>monto igual o superior</a:t>
            </a:r>
            <a:r>
              <a:rPr lang="es-ES" sz="4500" i="1" dirty="0">
                <a:latin typeface="Abadi" panose="020B0604020104020204" pitchFamily="34" charset="0"/>
              </a:rPr>
              <a:t> al que se establece en la presente Ley </a:t>
            </a:r>
            <a:r>
              <a:rPr lang="es-ES" sz="4500" b="1" i="1" dirty="0">
                <a:solidFill>
                  <a:srgbClr val="002060"/>
                </a:solidFill>
                <a:latin typeface="Abadi" panose="020B0604020104020204" pitchFamily="34" charset="0"/>
              </a:rPr>
              <a:t>no tendrán que aportar </a:t>
            </a:r>
            <a:r>
              <a:rPr lang="es-ES" sz="4500" i="1" dirty="0">
                <a:latin typeface="Abadi" panose="020B0604020104020204" pitchFamily="34" charset="0"/>
              </a:rPr>
              <a:t>al Fondo de Garantía de Depósitos objeto de la presente ley. Cualquier fondo existente o creado en el futuro por entidades financieras con el mismo propósito,  será regulado por el </a:t>
            </a:r>
            <a:r>
              <a:rPr lang="es-ES" sz="4500" i="1" dirty="0" err="1">
                <a:latin typeface="Abadi" panose="020B0604020104020204" pitchFamily="34" charset="0"/>
              </a:rPr>
              <a:t>Conassif</a:t>
            </a:r>
            <a:r>
              <a:rPr lang="es-ES" sz="4500" i="1" dirty="0">
                <a:latin typeface="Abadi" panose="020B0604020104020204" pitchFamily="34" charset="0"/>
              </a:rPr>
              <a:t> y supervisado por la </a:t>
            </a:r>
            <a:r>
              <a:rPr lang="es-ES" sz="4500" i="1" dirty="0" err="1">
                <a:latin typeface="Abadi" panose="020B0604020104020204" pitchFamily="34" charset="0"/>
              </a:rPr>
              <a:t>Sugef</a:t>
            </a:r>
            <a:r>
              <a:rPr lang="es-ES" sz="4500" i="1" dirty="0">
                <a:latin typeface="Abadi" panose="020B0604020104020204" pitchFamily="34" charset="0"/>
              </a:rPr>
              <a:t>.  Para esos fondos, el </a:t>
            </a:r>
            <a:r>
              <a:rPr lang="es-ES" sz="4500" i="1" dirty="0" err="1">
                <a:latin typeface="Abadi" panose="020B0604020104020204" pitchFamily="34" charset="0"/>
              </a:rPr>
              <a:t>Conassif</a:t>
            </a:r>
            <a:r>
              <a:rPr lang="es-ES" sz="4500" i="1" dirty="0">
                <a:latin typeface="Abadi" panose="020B0604020104020204" pitchFamily="34" charset="0"/>
              </a:rPr>
              <a:t> dictará los reglamentos pertinentes para que cumplan con su propósito,  tomando en cuenta las mejores prácticas  en la materia y las disposiciones de esta ley.</a:t>
            </a:r>
            <a:endParaRPr lang="es-CR" sz="4500" i="1" dirty="0">
              <a:latin typeface="Abadi" panose="020B0604020104020204" pitchFamily="34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600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2C8DF9-9B74-4340-8988-3C0F75610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9200" y="2082800"/>
            <a:ext cx="5346192" cy="40894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s-CR" sz="1800" i="1" dirty="0">
                <a:latin typeface="Abadi" panose="020B0604020104020204" pitchFamily="34" charset="0"/>
              </a:rPr>
              <a:t>Además de su contribución obligatoria al Fondo de Garantía de Depósitos; las entidades financieras </a:t>
            </a:r>
            <a:r>
              <a:rPr lang="es-CR" sz="1800" b="1" i="1" dirty="0">
                <a:solidFill>
                  <a:srgbClr val="002060"/>
                </a:solidFill>
                <a:latin typeface="Abadi" panose="020B0604020104020204" pitchFamily="34" charset="0"/>
              </a:rPr>
              <a:t>podrán participar voluntariamente </a:t>
            </a:r>
            <a:r>
              <a:rPr lang="es-CR" sz="1800" i="1" dirty="0">
                <a:latin typeface="Abadi" panose="020B0604020104020204" pitchFamily="34" charset="0"/>
              </a:rPr>
              <a:t>en </a:t>
            </a:r>
            <a:r>
              <a:rPr lang="es-CR" sz="1800" b="1" i="1" dirty="0">
                <a:solidFill>
                  <a:srgbClr val="002060"/>
                </a:solidFill>
                <a:latin typeface="Abadi" panose="020B0604020104020204" pitchFamily="34" charset="0"/>
              </a:rPr>
              <a:t>Fondos Complementarios</a:t>
            </a:r>
            <a:r>
              <a:rPr lang="es-CR" sz="1800" b="1" i="1" dirty="0">
                <a:latin typeface="Abadi" panose="020B0604020104020204" pitchFamily="34" charset="0"/>
              </a:rPr>
              <a:t> </a:t>
            </a:r>
            <a:r>
              <a:rPr lang="es-CR" sz="1800" i="1" dirty="0">
                <a:latin typeface="Abadi" panose="020B0604020104020204" pitchFamily="34" charset="0"/>
              </a:rPr>
              <a:t>de Garantía de Depósitos (FCGD). Estos Fondos deberán constituirse como entidades jurídicas de objeto exclusivo; sujetas al Derecho costarricense. Corresponde al </a:t>
            </a:r>
            <a:r>
              <a:rPr lang="es-CR" sz="1800" i="1" dirty="0" err="1">
                <a:latin typeface="Abadi" panose="020B0604020104020204" pitchFamily="34" charset="0"/>
              </a:rPr>
              <a:t>Conassif</a:t>
            </a:r>
            <a:r>
              <a:rPr lang="es-CR" sz="1800" i="1" dirty="0">
                <a:latin typeface="Abadi" panose="020B0604020104020204" pitchFamily="34" charset="0"/>
              </a:rPr>
              <a:t> su regulación y a la </a:t>
            </a:r>
            <a:r>
              <a:rPr lang="es-CR" sz="1800" i="1" dirty="0" err="1">
                <a:latin typeface="Abadi" panose="020B0604020104020204" pitchFamily="34" charset="0"/>
              </a:rPr>
              <a:t>Sugef</a:t>
            </a:r>
            <a:r>
              <a:rPr lang="es-CR" sz="1800" i="1" dirty="0">
                <a:latin typeface="Abadi" panose="020B0604020104020204" pitchFamily="34" charset="0"/>
              </a:rPr>
              <a:t> su supervisión, respecto de la garantía de los depósitos de los ahorrantes.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s-CR" sz="1800" i="1" dirty="0">
                <a:latin typeface="Abadi" panose="020B0604020104020204" pitchFamily="34" charset="0"/>
              </a:rPr>
              <a:t>A los FCGD le serán aplicables las disposiciones de esta ley, así como los reglamentos y la normativa que se dicten en materia y de resolución bancaria. </a:t>
            </a:r>
          </a:p>
          <a:p>
            <a:pPr algn="just"/>
            <a:endParaRPr lang="es-CR" sz="18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448DE51-9125-4154-A650-19CB9572E3B3}"/>
              </a:ext>
            </a:extLst>
          </p:cNvPr>
          <p:cNvSpPr txBox="1"/>
          <p:nvPr/>
        </p:nvSpPr>
        <p:spPr>
          <a:xfrm>
            <a:off x="485648" y="1621135"/>
            <a:ext cx="5163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REDACCIÓN ORIGINAL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01194EB-3D9A-469A-8D60-9261E4E8374E}"/>
              </a:ext>
            </a:extLst>
          </p:cNvPr>
          <p:cNvSpPr txBox="1"/>
          <p:nvPr/>
        </p:nvSpPr>
        <p:spPr>
          <a:xfrm>
            <a:off x="6390640" y="1621135"/>
            <a:ext cx="5163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REDACCIÓN PROPUESTA</a:t>
            </a:r>
          </a:p>
        </p:txBody>
      </p:sp>
    </p:spTree>
    <p:extLst>
      <p:ext uri="{BB962C8B-B14F-4D97-AF65-F5344CB8AC3E}">
        <p14:creationId xmlns:p14="http://schemas.microsoft.com/office/powerpoint/2010/main" val="381599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425" y="212481"/>
            <a:ext cx="10515600" cy="975213"/>
          </a:xfrm>
        </p:spPr>
        <p:txBody>
          <a:bodyPr>
            <a:normAutofit/>
          </a:bodyPr>
          <a:lstStyle/>
          <a:p>
            <a: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LEY SISTEMA DE SEGURO DE DEPÓSITOS (SSD)</a:t>
            </a:r>
            <a:endParaRPr lang="es-CR" sz="3600" dirty="0">
              <a:ln w="0"/>
              <a:solidFill>
                <a:srgbClr val="7030A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1400175"/>
            <a:ext cx="10873739" cy="5092065"/>
          </a:xfrm>
        </p:spPr>
        <p:txBody>
          <a:bodyPr>
            <a:normAutofit/>
          </a:bodyPr>
          <a:lstStyle/>
          <a:p>
            <a:pPr marL="0" indent="0" algn="just">
              <a:buClr>
                <a:schemeClr val="accent1">
                  <a:lumMod val="75000"/>
                </a:schemeClr>
              </a:buClr>
              <a:buNone/>
            </a:pPr>
            <a:r>
              <a:rPr lang="es-CR" sz="3000" b="1" dirty="0">
                <a:solidFill>
                  <a:schemeClr val="accent1">
                    <a:lumMod val="75000"/>
                  </a:schemeClr>
                </a:solidFill>
                <a:latin typeface="Abadi" panose="020B0604020104020204" pitchFamily="34" charset="0"/>
              </a:rPr>
              <a:t>REDACCIÓN FINAL </a:t>
            </a:r>
          </a:p>
          <a:p>
            <a:pPr algn="just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Se aprueba el siguiente texto:</a:t>
            </a:r>
          </a:p>
          <a:p>
            <a:pPr algn="just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s-CR" sz="600" dirty="0"/>
          </a:p>
          <a:p>
            <a:pPr marL="457200" lvl="1" indent="0" algn="just">
              <a:buClr>
                <a:srgbClr val="FFC000"/>
              </a:buClr>
              <a:buNone/>
            </a:pPr>
            <a:r>
              <a:rPr lang="es-ES" sz="1800" i="1" dirty="0">
                <a:latin typeface="Abadi" panose="020B0604020104020204" pitchFamily="34" charset="0"/>
              </a:rPr>
              <a:t>“Las cooperativas de ahorro y crédito que </a:t>
            </a:r>
            <a:r>
              <a:rPr lang="es-ES" sz="1800" b="1" i="1" dirty="0">
                <a:solidFill>
                  <a:srgbClr val="002060"/>
                </a:solidFill>
                <a:latin typeface="Abadi" panose="020B0604020104020204" pitchFamily="34" charset="0"/>
              </a:rPr>
              <a:t>aporten</a:t>
            </a:r>
            <a:r>
              <a:rPr lang="es-ES" sz="1800" i="1" dirty="0">
                <a:latin typeface="Abadi" panose="020B0604020104020204" pitchFamily="34" charset="0"/>
              </a:rPr>
              <a:t> a un fondo de garantía de depósitos que cubra a sus ahorrantes en un </a:t>
            </a:r>
            <a:r>
              <a:rPr lang="es-ES" sz="1800" b="1" i="1" dirty="0">
                <a:solidFill>
                  <a:srgbClr val="002060"/>
                </a:solidFill>
                <a:latin typeface="Abadi" panose="020B0604020104020204" pitchFamily="34" charset="0"/>
              </a:rPr>
              <a:t>monto igual o superior </a:t>
            </a:r>
            <a:r>
              <a:rPr lang="es-ES" sz="1800" i="1" dirty="0">
                <a:latin typeface="Abadi" panose="020B0604020104020204" pitchFamily="34" charset="0"/>
              </a:rPr>
              <a:t>al que se establece en la presente Ley </a:t>
            </a:r>
            <a:r>
              <a:rPr lang="es-ES" sz="1800" b="1" i="1" dirty="0">
                <a:solidFill>
                  <a:srgbClr val="002060"/>
                </a:solidFill>
                <a:latin typeface="Abadi" panose="020B0604020104020204" pitchFamily="34" charset="0"/>
              </a:rPr>
              <a:t>no tendrán que aportar </a:t>
            </a:r>
            <a:r>
              <a:rPr lang="es-ES" sz="1800" i="1" dirty="0">
                <a:latin typeface="Abadi" panose="020B0604020104020204" pitchFamily="34" charset="0"/>
              </a:rPr>
              <a:t>al Fondo de Garantía de Depósitos objeto de la presente ley. Cualquier fondo existente o creado en el futuro por entidades financieras con el mismo propósito,  será regulado por el </a:t>
            </a:r>
            <a:r>
              <a:rPr lang="es-ES" sz="1800" i="1" dirty="0" err="1">
                <a:latin typeface="Abadi" panose="020B0604020104020204" pitchFamily="34" charset="0"/>
              </a:rPr>
              <a:t>Conassif</a:t>
            </a:r>
            <a:r>
              <a:rPr lang="es-ES" sz="1800" i="1" dirty="0">
                <a:latin typeface="Abadi" panose="020B0604020104020204" pitchFamily="34" charset="0"/>
              </a:rPr>
              <a:t> y supervisado por la </a:t>
            </a:r>
            <a:r>
              <a:rPr lang="es-ES" sz="1800" i="1" dirty="0" err="1">
                <a:latin typeface="Abadi" panose="020B0604020104020204" pitchFamily="34" charset="0"/>
              </a:rPr>
              <a:t>Sugef</a:t>
            </a:r>
            <a:r>
              <a:rPr lang="es-ES" sz="1800" i="1" dirty="0">
                <a:latin typeface="Abadi" panose="020B0604020104020204" pitchFamily="34" charset="0"/>
              </a:rPr>
              <a:t>. Para esos fondos, el </a:t>
            </a:r>
            <a:r>
              <a:rPr lang="es-ES" sz="1800" i="1" dirty="0" err="1">
                <a:latin typeface="Abadi" panose="020B0604020104020204" pitchFamily="34" charset="0"/>
              </a:rPr>
              <a:t>Conassif</a:t>
            </a:r>
            <a:r>
              <a:rPr lang="es-ES" sz="1800" i="1" dirty="0">
                <a:latin typeface="Abadi" panose="020B0604020104020204" pitchFamily="34" charset="0"/>
              </a:rPr>
              <a:t> dictará los reglamentos pertinentes para que cumplan con su propósito,  tomando en cuenta las mejores prácticas  en la materia y las disposiciones de esta ley.”</a:t>
            </a:r>
            <a:endParaRPr lang="es-CR" sz="1800" i="1" dirty="0">
              <a:latin typeface="Abadi" panose="020B0604020104020204" pitchFamily="34" charset="0"/>
            </a:endParaRPr>
          </a:p>
          <a:p>
            <a:pPr lvl="1" algn="just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s-CR" sz="1600" dirty="0"/>
          </a:p>
          <a:p>
            <a:pPr algn="just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Como se observa, no fue aceptada la propuesta hecha por FGA Confía.</a:t>
            </a:r>
          </a:p>
          <a:p>
            <a:pPr algn="just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s-CR" sz="2000" dirty="0">
                <a:latin typeface="Abadi" panose="020B0604020104020204" pitchFamily="34" charset="0"/>
              </a:rPr>
              <a:t>Sin embargo, se plantea por parte de los legisladores la redacción de un nuevo proyecto de ley para crear la figura de  fondos para coberturas complementarias.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495369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851535"/>
          </a:xfrm>
        </p:spPr>
        <p:txBody>
          <a:bodyPr>
            <a:normAutofit/>
          </a:bodyPr>
          <a:lstStyle/>
          <a:p>
            <a:r>
              <a:rPr lang="es-CR" b="1" cap="all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Diseño definido en la Ley SSD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814" y="2052320"/>
            <a:ext cx="10295636" cy="480568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Fondo administrado por el Banco Central de Costa Rica (BCCR)</a:t>
            </a:r>
          </a:p>
          <a:p>
            <a:pPr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Costo de cobertura 0,15% para todas las entidades.</a:t>
            </a:r>
          </a:p>
          <a:p>
            <a:pPr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  <a:cs typeface="Arial" panose="020B0604020202020204" pitchFamily="34" charset="0"/>
              </a:rPr>
              <a:t>₡</a:t>
            </a:r>
            <a:r>
              <a:rPr lang="es-CR" sz="2000" dirty="0">
                <a:latin typeface="Abadi" panose="020B0604020104020204" pitchFamily="34" charset="0"/>
              </a:rPr>
              <a:t>6.000.0000 de cobertura por ahorrante.</a:t>
            </a:r>
          </a:p>
          <a:p>
            <a:pPr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Acceso del 2% de reserva de liquidez en caso de ser necesario para apoyar el pago del seguro de depósitos.</a:t>
            </a:r>
          </a:p>
          <a:p>
            <a:pPr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Inembargabilidad.</a:t>
            </a:r>
          </a:p>
          <a:p>
            <a:pPr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Condiciones especiales del pago de renta para el Fondo del BCCR.</a:t>
            </a:r>
          </a:p>
          <a:p>
            <a:pPr marL="0" indent="0">
              <a:lnSpc>
                <a:spcPct val="150000"/>
              </a:lnSpc>
              <a:buClr>
                <a:srgbClr val="FFC000"/>
              </a:buClr>
              <a:buNone/>
            </a:pPr>
            <a:endParaRPr lang="es-CR" sz="2000" dirty="0"/>
          </a:p>
          <a:p>
            <a:pPr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endParaRPr lang="es-CR" sz="2000" dirty="0"/>
          </a:p>
          <a:p>
            <a:pPr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v"/>
            </a:pP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1932541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6BCA8-FC08-449C-AA1A-E7976AB76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908685"/>
          </a:xfrm>
        </p:spPr>
        <p:txBody>
          <a:bodyPr>
            <a:normAutofit/>
          </a:bodyPr>
          <a:lstStyle/>
          <a:p>
            <a:r>
              <a:rPr lang="es-CR" sz="3600" b="1" dirty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badi" panose="020B0604020104020204" pitchFamily="34" charset="0"/>
              </a:rPr>
              <a:t>CONSIDERANDOS: Ley SSD y FGA Confía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8060B-BC78-4E68-87FB-03982A169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960" y="2002536"/>
            <a:ext cx="10714736" cy="439826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Con 0,15% de aportación, se estima que se tardaría entre 18 y 20 años, para que FGA Confía madure su fondo.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La cobertura debe ser garantizada desde el inicio para todas las entidades afiliadas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FGA no tendría acceso a la reserva de liquidez del BCCR ni a prestamista de última instancia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Limitaciones para acceder a créditos con organismos internacionales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v"/>
            </a:pPr>
            <a:r>
              <a:rPr lang="es-CR" sz="2000" dirty="0">
                <a:latin typeface="Abadi" panose="020B0604020104020204" pitchFamily="34" charset="0"/>
              </a:rPr>
              <a:t>No aplica la inembargabilidad, ni la posibilidad de deducción de la aportación del fondo para fines del impuesto de renta.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v"/>
            </a:pPr>
            <a:endParaRPr lang="es-CR" sz="2000" dirty="0"/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v"/>
            </a:pP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848673312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RegularSeedRightStep">
      <a:dk1>
        <a:srgbClr val="000000"/>
      </a:dk1>
      <a:lt1>
        <a:srgbClr val="FFFFFF"/>
      </a:lt1>
      <a:dk2>
        <a:srgbClr val="243141"/>
      </a:dk2>
      <a:lt2>
        <a:srgbClr val="E8E3E2"/>
      </a:lt2>
      <a:accent1>
        <a:srgbClr val="4CAFC0"/>
      </a:accent1>
      <a:accent2>
        <a:srgbClr val="3B6EB1"/>
      </a:accent2>
      <a:accent3>
        <a:srgbClr val="4D4FC3"/>
      </a:accent3>
      <a:accent4>
        <a:srgbClr val="7244B5"/>
      </a:accent4>
      <a:accent5>
        <a:srgbClr val="AE4DC3"/>
      </a:accent5>
      <a:accent6>
        <a:srgbClr val="B13B96"/>
      </a:accent6>
      <a:hlink>
        <a:srgbClr val="C25B49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1597</Words>
  <Application>Microsoft Office PowerPoint</Application>
  <PresentationFormat>Panorámica</PresentationFormat>
  <Paragraphs>147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Abadi</vt:lpstr>
      <vt:lpstr>Arial</vt:lpstr>
      <vt:lpstr>Avenir Next LT Pro</vt:lpstr>
      <vt:lpstr>Calibri</vt:lpstr>
      <vt:lpstr>Wingdings</vt:lpstr>
      <vt:lpstr>AccentBoxVTI</vt:lpstr>
      <vt:lpstr>PROPUESTA ESTRATÉGICA MODELO DE NEGOCIO FGA CONFIA</vt:lpstr>
      <vt:lpstr>ANTECEDENTES</vt:lpstr>
      <vt:lpstr>ANTECEDENTES</vt:lpstr>
      <vt:lpstr>ANTECEDENTES</vt:lpstr>
      <vt:lpstr>DISEÑO ACTUAL | FONDO DE GARANTÍA</vt:lpstr>
      <vt:lpstr>LEY SISTEMA DE SEGURO DE DEPÓSITOS (SSD)</vt:lpstr>
      <vt:lpstr>LEY SISTEMA DE SEGURO DE DEPÓSITOS (SSD)</vt:lpstr>
      <vt:lpstr>Diseño definido en la Ley SSD</vt:lpstr>
      <vt:lpstr>CONSIDERANDOS: Ley SSD y FGA Confía</vt:lpstr>
      <vt:lpstr>Presentación de PowerPoint</vt:lpstr>
      <vt:lpstr>FONDO DE ESTABILIZACIÓN</vt:lpstr>
      <vt:lpstr>FONDO DE ESTABILIZACIÓN</vt:lpstr>
      <vt:lpstr>FONDO DE ESTABILIZACIÓN</vt:lpstr>
      <vt:lpstr>PROPUESTA</vt:lpstr>
      <vt:lpstr>¿NOMBRE?</vt:lpstr>
      <vt:lpstr>SUPUESTOS DE LAS  PROYECCIONES DE INGRESO:</vt:lpstr>
      <vt:lpstr>FEE ANUAL 0,050%</vt:lpstr>
      <vt:lpstr>FEE ANUAL 0,030%</vt:lpstr>
      <vt:lpstr>FGA CONFIA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 ESTRATÉGICA MODELO DE NEGOCIO FGA CONFIA</dc:title>
  <dc:creator>Gina Muñoz - Gerente General</dc:creator>
  <cp:lastModifiedBy>Gina Muñoz - Gerente General</cp:lastModifiedBy>
  <cp:revision>9</cp:revision>
  <dcterms:created xsi:type="dcterms:W3CDTF">2020-02-28T16:24:29Z</dcterms:created>
  <dcterms:modified xsi:type="dcterms:W3CDTF">2020-02-28T20:02:30Z</dcterms:modified>
</cp:coreProperties>
</file>